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86" r:id="rId3"/>
    <p:sldId id="288" r:id="rId4"/>
    <p:sldId id="289" r:id="rId5"/>
    <p:sldId id="293" r:id="rId6"/>
    <p:sldId id="290" r:id="rId7"/>
    <p:sldId id="291" r:id="rId8"/>
    <p:sldId id="292" r:id="rId9"/>
    <p:sldId id="294" r:id="rId10"/>
    <p:sldId id="287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53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éma alapján készült stílus 2 – 4. jelölőszín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Világos stílus 2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1A0A-44E6-40C7-B971-64B9D3C5ECB0}" type="datetimeFigureOut">
              <a:rPr lang="hu-HU" smtClean="0"/>
              <a:t>2017. 04. 09.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35B18-943B-47A5-935A-8E2E7B6321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93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AD4DE95-96CE-40FB-85FF-124346E484C0}" type="datetimeFigureOut">
              <a:rPr lang="hu-HU" smtClean="0"/>
              <a:t>2017. 04. 09.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E55956-7940-498F-B5F9-119622B74B1D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AD4DE95-96CE-40FB-85FF-124346E484C0}" type="datetimeFigureOut">
              <a:rPr lang="hu-HU" smtClean="0"/>
              <a:t>2017. 04. 09.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E55956-7940-498F-B5F9-119622B74B1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/>
          <a:lstStyle/>
          <a:p>
            <a:r>
              <a:rPr kumimoji="0" lang="hu-HU" dirty="0"/>
              <a:t>Mintacím szerkesztése</a:t>
            </a:r>
            <a:endParaRPr kumimoji="0"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fld id="{EAD4DE95-96CE-40FB-85FF-124346E484C0}" type="datetimeFigureOut">
              <a:rPr lang="hu-HU" smtClean="0"/>
              <a:t>2017. 04. 09.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5956-7940-498F-B5F9-119622B74B1D}" type="slidenum">
              <a:rPr lang="hu-HU" smtClean="0"/>
              <a:t>‹#›</a:t>
            </a:fld>
            <a:endParaRPr 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691425"/>
            <a:ext cx="8232775" cy="64934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4646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u-HU" dirty="0"/>
              <a:t>Feladat szövege</a:t>
            </a:r>
          </a:p>
        </p:txBody>
      </p:sp>
      <p:sp>
        <p:nvSpPr>
          <p:cNvPr id="19" name="Szöveg helye 18"/>
          <p:cNvSpPr>
            <a:spLocks noGrp="1"/>
          </p:cNvSpPr>
          <p:nvPr>
            <p:ph type="body" sz="quarter" idx="14" hasCustomPrompt="1"/>
          </p:nvPr>
        </p:nvSpPr>
        <p:spPr>
          <a:xfrm>
            <a:off x="7464968" y="4627562"/>
            <a:ext cx="1224880" cy="172878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9600">
                <a:solidFill>
                  <a:srgbClr val="00B050"/>
                </a:solidFill>
              </a:defRPr>
            </a:lvl1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134617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394520"/>
            <a:ext cx="8229600" cy="47350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D4DE95-96CE-40FB-85FF-124346E484C0}" type="datetimeFigureOut">
              <a:rPr lang="hu-HU" smtClean="0"/>
              <a:t>2017. 04. 09.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E55956-7940-498F-B5F9-119622B74B1D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340768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XXI. Hajnal Imre Matematika Tesztverseny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219200" y="5067300"/>
            <a:ext cx="6858000" cy="66595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2017. április 8.</a:t>
            </a:r>
            <a:br>
              <a:rPr lang="hu-HU" dirty="0"/>
            </a:br>
            <a:r>
              <a:rPr lang="hu-HU" dirty="0"/>
              <a:t>III. kategória megoldásai</a:t>
            </a:r>
          </a:p>
        </p:txBody>
      </p:sp>
    </p:spTree>
    <p:extLst>
      <p:ext uri="{BB962C8B-B14F-4D97-AF65-F5344CB8AC3E}">
        <p14:creationId xmlns:p14="http://schemas.microsoft.com/office/powerpoint/2010/main" val="143743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Megoldások, újra: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36792" y="1772816"/>
            <a:ext cx="6670416" cy="1986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5400" dirty="0">
                <a:latin typeface="Consolas" panose="020B0609020204030204" pitchFamily="49" charset="0"/>
              </a:rPr>
              <a:t>DCECE BCDBC DABBD</a:t>
            </a:r>
            <a:br>
              <a:rPr lang="hu-HU" sz="5400" dirty="0">
                <a:latin typeface="Consolas" panose="020B0609020204030204" pitchFamily="49" charset="0"/>
              </a:rPr>
            </a:br>
            <a:r>
              <a:rPr lang="hu-HU" sz="5400" dirty="0">
                <a:latin typeface="Consolas" panose="020B0609020204030204" pitchFamily="49" charset="0"/>
              </a:rPr>
              <a:t>ABAED BCAAC</a:t>
            </a:r>
            <a:endParaRPr lang="hu-HU" sz="8000" spc="300" dirty="0">
              <a:latin typeface="Consolas" panose="020B0609020204030204" pitchFamily="49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9626" y="4221088"/>
            <a:ext cx="718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Köszönöm a figyelmet.</a:t>
            </a:r>
          </a:p>
        </p:txBody>
      </p:sp>
    </p:spTree>
    <p:extLst>
      <p:ext uri="{BB962C8B-B14F-4D97-AF65-F5344CB8AC3E}">
        <p14:creationId xmlns:p14="http://schemas.microsoft.com/office/powerpoint/2010/main" val="9660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5.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 helye 7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hu-HU" dirty="0"/>
                  <a:t>Hány jegyű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hu-HU" dirty="0"/>
                  <a:t> szorzat eredménye?</a:t>
                </a:r>
                <a:endParaRPr lang="hu-HU" dirty="0">
                  <a:solidFill>
                    <a:srgbClr val="4F4F4F"/>
                  </a:solidFill>
                </a:endParaRPr>
              </a:p>
            </p:txBody>
          </p:sp>
        </mc:Choice>
        <mc:Fallback xmlns="">
          <p:sp>
            <p:nvSpPr>
              <p:cNvPr id="8" name="Szöveg hely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18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 hely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91406" y="1952197"/>
                <a:ext cx="79580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20∙5</m:t>
                              </m:r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hu-HU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6" y="1952197"/>
                <a:ext cx="795801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1979712" y="3356992"/>
                <a:ext cx="2263505" cy="903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limLow>
                        <m:limLow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00000</m:t>
                              </m:r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⋯0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hu-HU" sz="3200" b="0" i="0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nor/>
                            </m:rPr>
                            <a:rPr lang="hu-HU" sz="3200" b="0" i="0" smtClean="0">
                              <a:latin typeface="Cambria Math" panose="02040503050406030204" pitchFamily="18" charset="0"/>
                            </a:rPr>
                            <m:t>db</m:t>
                          </m:r>
                        </m:lim>
                      </m:limLow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56992"/>
                <a:ext cx="2263505" cy="903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/>
          <p:cNvSpPr txBox="1"/>
          <p:nvPr/>
        </p:nvSpPr>
        <p:spPr>
          <a:xfrm>
            <a:off x="454025" y="4869160"/>
            <a:ext cx="57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szorzat 17 jegyű.</a:t>
            </a:r>
          </a:p>
        </p:txBody>
      </p:sp>
    </p:spTree>
    <p:extLst>
      <p:ext uri="{BB962C8B-B14F-4D97-AF65-F5344CB8AC3E}">
        <p14:creationId xmlns:p14="http://schemas.microsoft.com/office/powerpoint/2010/main" val="21441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7. feladat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30 cm átmérőjű pizza két gyerek számára elég. Hány gyereknek lesz elég egy családi pizza, ha átmérője 60 cm?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C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5899" r="5076" b="12813"/>
          <a:stretch/>
        </p:blipFill>
        <p:spPr>
          <a:xfrm>
            <a:off x="648000" y="1674000"/>
            <a:ext cx="2448000" cy="2358000"/>
          </a:xfrm>
          <a:prstGeom prst="rect">
            <a:avLst/>
          </a:prstGeom>
        </p:spPr>
      </p:pic>
      <p:cxnSp>
        <p:nvCxnSpPr>
          <p:cNvPr id="8" name="Egyenes összekötő nyíllal 7"/>
          <p:cNvCxnSpPr>
            <a:stCxn id="6" idx="1"/>
            <a:endCxn id="6" idx="3"/>
          </p:cNvCxnSpPr>
          <p:nvPr/>
        </p:nvCxnSpPr>
        <p:spPr>
          <a:xfrm>
            <a:off x="648000" y="2853000"/>
            <a:ext cx="244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867719" y="2419994"/>
                <a:ext cx="140538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u-HU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u-HU" sz="2400" b="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19" y="2419994"/>
                <a:ext cx="1405385" cy="738664"/>
              </a:xfrm>
              <a:prstGeom prst="rect">
                <a:avLst/>
              </a:prstGeom>
              <a:blipFill>
                <a:blip r:embed="rId3"/>
                <a:stretch>
                  <a:fillRect l="-4329" r="-2165" b="-41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57371" y="4205491"/>
                <a:ext cx="6874061" cy="844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𝑛𝑎𝑔𝑦𝑝𝑖𝑧𝑧𝑎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𝑘𝑖𝑠𝑝𝑖𝑧𝑧𝑎</m:t>
                              </m:r>
                            </m:sub>
                          </m:sSub>
                        </m:den>
                      </m:f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2∙15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r>
                                    <m:rPr>
                                      <m:nor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1" y="4205491"/>
                <a:ext cx="6874061" cy="84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454025" y="5491956"/>
                <a:ext cx="6638255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Egy 60 cm-es pizza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4∙2=8</m:t>
                    </m:r>
                  </m:oMath>
                </a14:m>
                <a:r>
                  <a:rPr lang="hu-HU" dirty="0"/>
                  <a:t> gyereknek elég.</a:t>
                </a:r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5491956"/>
                <a:ext cx="6638255" cy="378245"/>
              </a:xfrm>
              <a:prstGeom prst="rect">
                <a:avLst/>
              </a:prstGeom>
              <a:blipFill>
                <a:blip r:embed="rId5"/>
                <a:stretch>
                  <a:fillRect l="-735"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8. feladat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11 szomszédos egész szám összege 0. Ezek közül melyik a legnagyobb?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54025" y="2226808"/>
                <a:ext cx="84435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−5    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−4    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−3    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−2    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−1    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+1    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+2    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+3    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+4    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2226808"/>
                <a:ext cx="8443529" cy="307777"/>
              </a:xfrm>
              <a:prstGeom prst="rect">
                <a:avLst/>
              </a:prstGeom>
              <a:blipFill>
                <a:blip r:embed="rId2"/>
                <a:stretch>
                  <a:fillRect r="-72" b="-78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54025" y="1716077"/>
                <a:ext cx="6710263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Ha a középső szám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dirty="0"/>
                  <a:t>, akkor a sorozat tagjai:</a:t>
                </a: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716077"/>
                <a:ext cx="6710263" cy="378245"/>
              </a:xfrm>
              <a:prstGeom prst="rect">
                <a:avLst/>
              </a:prstGeom>
              <a:blipFill>
                <a:blip r:embed="rId3"/>
                <a:stretch>
                  <a:fillRect l="-727"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Jobb oldali szögletes zárójel 13"/>
          <p:cNvSpPr/>
          <p:nvPr/>
        </p:nvSpPr>
        <p:spPr>
          <a:xfrm rot="5400000">
            <a:off x="4215029" y="-672388"/>
            <a:ext cx="893098" cy="774172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 oldali szögletes zárójel 14"/>
          <p:cNvSpPr/>
          <p:nvPr/>
        </p:nvSpPr>
        <p:spPr>
          <a:xfrm rot="5400000">
            <a:off x="4269467" y="102131"/>
            <a:ext cx="821090" cy="61206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szögletes zárójel 15"/>
          <p:cNvSpPr/>
          <p:nvPr/>
        </p:nvSpPr>
        <p:spPr>
          <a:xfrm rot="5400000">
            <a:off x="4305471" y="930223"/>
            <a:ext cx="749082" cy="43924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 oldali szögletes zárójel 16"/>
          <p:cNvSpPr/>
          <p:nvPr/>
        </p:nvSpPr>
        <p:spPr>
          <a:xfrm rot="5400000">
            <a:off x="4341475" y="1686307"/>
            <a:ext cx="677074" cy="28083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 oldali szögletes zárójel 17"/>
          <p:cNvSpPr/>
          <p:nvPr/>
        </p:nvSpPr>
        <p:spPr>
          <a:xfrm rot="5400000">
            <a:off x="4377479" y="2442391"/>
            <a:ext cx="605066" cy="122413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790715" y="4224941"/>
                <a:ext cx="11739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5" y="4224941"/>
                <a:ext cx="1173911" cy="369332"/>
              </a:xfrm>
              <a:prstGeom prst="rect">
                <a:avLst/>
              </a:prstGeom>
              <a:blipFill>
                <a:blip r:embed="rId4"/>
                <a:stretch>
                  <a:fillRect l="-5208" r="-5208" b="-81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611560" y="5085184"/>
                <a:ext cx="3944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A középső szám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u-HU" dirty="0"/>
                  <a:t>, a legnagyobb szám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hu-HU" dirty="0"/>
                  <a:t>.</a:t>
                </a:r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3944670" cy="369332"/>
              </a:xfrm>
              <a:prstGeom prst="rect">
                <a:avLst/>
              </a:prstGeom>
              <a:blipFill>
                <a:blip r:embed="rId5"/>
                <a:stretch>
                  <a:fillRect l="-1236" t="-8197" r="-464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9. feladat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Egy háromszög oldalainak mérőszámai egymás után következő természetes számok. Mekkora a háromszög leghosszabb oldala, ha kerülete 24 cm?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916249" y="2226808"/>
                <a:ext cx="18642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−1    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49" y="2226808"/>
                <a:ext cx="1864292" cy="307777"/>
              </a:xfrm>
              <a:prstGeom prst="rect">
                <a:avLst/>
              </a:prstGeom>
              <a:blipFill>
                <a:blip r:embed="rId2"/>
                <a:stretch>
                  <a:fillRect l="-980" r="-2288" b="-78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54025" y="1716077"/>
                <a:ext cx="4694039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Ha a középső szám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dirty="0"/>
                  <a:t>, akkor a sorozat tagjai:</a:t>
                </a: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716077"/>
                <a:ext cx="4694039" cy="378245"/>
              </a:xfrm>
              <a:prstGeom prst="rect">
                <a:avLst/>
              </a:prstGeom>
              <a:blipFill>
                <a:blip r:embed="rId3"/>
                <a:stretch>
                  <a:fillRect l="-1039"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Jobb oldali szögletes zárójel 6"/>
          <p:cNvSpPr/>
          <p:nvPr/>
        </p:nvSpPr>
        <p:spPr>
          <a:xfrm rot="5400000">
            <a:off x="2721295" y="2298375"/>
            <a:ext cx="245026" cy="115212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1277161" y="3356992"/>
                <a:ext cx="15666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=24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1" y="3356992"/>
                <a:ext cx="1566647" cy="369332"/>
              </a:xfrm>
              <a:prstGeom prst="rect">
                <a:avLst/>
              </a:prstGeom>
              <a:blipFill>
                <a:blip r:embed="rId4"/>
                <a:stretch>
                  <a:fillRect l="-3891" r="-1946" b="-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1447078" y="3851169"/>
                <a:ext cx="12268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m:rPr>
                          <m:nor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78" y="3851169"/>
                <a:ext cx="1226811" cy="369332"/>
              </a:xfrm>
              <a:prstGeom prst="rect">
                <a:avLst/>
              </a:prstGeom>
              <a:blipFill>
                <a:blip r:embed="rId5"/>
                <a:stretch>
                  <a:fillRect l="-1980" r="-2475" b="-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607339" y="4579561"/>
                <a:ext cx="3963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A háromszög oldalai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hu-HU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dirty="0"/>
                  <a:t> hosszúak,</a:t>
                </a:r>
                <a:br>
                  <a:rPr lang="hu-HU" dirty="0"/>
                </a:br>
                <a:r>
                  <a:rPr lang="hu-HU" dirty="0"/>
                  <a:t>a leghosszabb oldal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hu-HU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dirty="0"/>
                  <a:t>.</a:t>
                </a:r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39" y="4579561"/>
                <a:ext cx="3963073" cy="646331"/>
              </a:xfrm>
              <a:prstGeom prst="rect">
                <a:avLst/>
              </a:prstGeom>
              <a:blipFill>
                <a:blip r:embed="rId6"/>
                <a:stretch>
                  <a:fillRect l="-1385" t="-4717" r="-308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607339" y="5335652"/>
            <a:ext cx="475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És teljesül a háromszög-egyenlőtlenség is:</a:t>
            </a:r>
            <a:br>
              <a:rPr lang="hu-HU" dirty="0"/>
            </a:br>
            <a:r>
              <a:rPr lang="hu-HU" dirty="0"/>
              <a:t>bármely oldal rövidebb a másik kettő összegénél.</a:t>
            </a:r>
          </a:p>
        </p:txBody>
      </p:sp>
    </p:spTree>
    <p:extLst>
      <p:ext uri="{BB962C8B-B14F-4D97-AF65-F5344CB8AC3E}">
        <p14:creationId xmlns:p14="http://schemas.microsoft.com/office/powerpoint/2010/main" val="35024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12" grpId="0"/>
      <p:bldP spid="13" grpId="0"/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20.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hu-HU" dirty="0"/>
                  <a:t>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dirty="0"/>
                  <a:t> egyenletnek hány megoldása van?</a:t>
                </a:r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18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259632" y="1916832"/>
                <a:ext cx="980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16832"/>
                <a:ext cx="980846" cy="369332"/>
              </a:xfrm>
              <a:prstGeom prst="rect">
                <a:avLst/>
              </a:prstGeom>
              <a:blipFill>
                <a:blip r:embed="rId3"/>
                <a:stretch>
                  <a:fillRect l="-3106" r="-18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683568" y="2420547"/>
                <a:ext cx="1767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/>
                  <a:t>osszuk</a:t>
                </a:r>
                <a:r>
                  <a:rPr lang="hu-HU" dirty="0"/>
                  <a:t> el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dirty="0"/>
                  <a:t>-szel:</a:t>
                </a:r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547"/>
                <a:ext cx="1767407" cy="369332"/>
              </a:xfrm>
              <a:prstGeom prst="rect">
                <a:avLst/>
              </a:prstGeom>
              <a:blipFill>
                <a:blip r:embed="rId4"/>
                <a:stretch>
                  <a:fillRect l="-2759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1259632" y="2984033"/>
                <a:ext cx="977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984033"/>
                <a:ext cx="977960" cy="369332"/>
              </a:xfrm>
              <a:prstGeom prst="rect">
                <a:avLst/>
              </a:prstGeom>
              <a:blipFill>
                <a:blip r:embed="rId5"/>
                <a:stretch>
                  <a:fillRect l="-3125" r="-6250" b="-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1393891" y="3548655"/>
                <a:ext cx="1057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91" y="3548655"/>
                <a:ext cx="1057084" cy="369332"/>
              </a:xfrm>
              <a:prstGeom prst="rect">
                <a:avLst/>
              </a:prstGeom>
              <a:blipFill>
                <a:blip r:embed="rId6"/>
                <a:stretch>
                  <a:fillRect l="-2890" r="-5780" b="-163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3332047" y="3548655"/>
                <a:ext cx="8278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47" y="3548655"/>
                <a:ext cx="827855" cy="369332"/>
              </a:xfrm>
              <a:prstGeom prst="rect">
                <a:avLst/>
              </a:prstGeom>
              <a:blipFill>
                <a:blip r:embed="rId7"/>
                <a:stretch>
                  <a:fillRect l="-4444" r="-8148" b="-81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zövegdoboz 15"/>
          <p:cNvSpPr txBox="1"/>
          <p:nvPr/>
        </p:nvSpPr>
        <p:spPr>
          <a:xfrm>
            <a:off x="2699792" y="3548655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és</a:t>
            </a:r>
          </a:p>
        </p:txBody>
      </p:sp>
      <p:cxnSp>
        <p:nvCxnSpPr>
          <p:cNvPr id="18" name="Összekötő: szögletes 17"/>
          <p:cNvCxnSpPr>
            <a:stCxn id="11" idx="3"/>
            <a:endCxn id="15" idx="0"/>
          </p:cNvCxnSpPr>
          <p:nvPr/>
        </p:nvCxnSpPr>
        <p:spPr>
          <a:xfrm>
            <a:off x="2450975" y="2605213"/>
            <a:ext cx="1295000" cy="943442"/>
          </a:xfrm>
          <a:prstGeom prst="bentConnector2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755576" y="4627562"/>
                <a:ext cx="2391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/>
                  <a:t>A megoldások: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dirty="0"/>
                  <a:t>.</a:t>
                </a:r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27562"/>
                <a:ext cx="2391039" cy="369332"/>
              </a:xfrm>
              <a:prstGeom prst="rect">
                <a:avLst/>
              </a:prstGeom>
              <a:blipFill>
                <a:blip r:embed="rId8"/>
                <a:stretch>
                  <a:fillRect l="-2296" t="-8197" r="-1020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2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3" grpId="0"/>
      <p:bldP spid="14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21. feladat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hu-HU" dirty="0"/>
                  <a:t>A P(-2;-5), Q(-2;5), R(-5;2), S(5;-2) pontok közül melyik van rajta az	</a:t>
                </a:r>
                <a:br>
                  <a:rPr lang="hu-HU" dirty="0"/>
                </a:b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dirty="0"/>
                  <a:t> függvény grafikonján?</a:t>
                </a:r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2804" b="-9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áblázat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686830"/>
                  </p:ext>
                </p:extLst>
              </p:nvPr>
            </p:nvGraphicFramePr>
            <p:xfrm>
              <a:off x="971600" y="1752198"/>
              <a:ext cx="3888432" cy="2201475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1">
                      <a:extLst>
                        <a:ext uri="{9D8B030D-6E8A-4147-A177-3AD203B41FA5}">
                          <a16:colId xmlns:a16="http://schemas.microsoft.com/office/drawing/2014/main" val="608641445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466834107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135340311"/>
                        </a:ext>
                      </a:extLst>
                    </a:gridCol>
                    <a:gridCol w="1728191">
                      <a:extLst>
                        <a:ext uri="{9D8B030D-6E8A-4147-A177-3AD203B41FA5}">
                          <a16:colId xmlns:a16="http://schemas.microsoft.com/office/drawing/2014/main" val="644089159"/>
                        </a:ext>
                      </a:extLst>
                    </a:gridCol>
                  </a:tblGrid>
                  <a:tr h="440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/>
                            <a:t>pont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9954392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8645105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8009193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798351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hu-H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0910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áblázat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686830"/>
                  </p:ext>
                </p:extLst>
              </p:nvPr>
            </p:nvGraphicFramePr>
            <p:xfrm>
              <a:off x="971600" y="1752198"/>
              <a:ext cx="3888432" cy="2201475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1">
                      <a:extLst>
                        <a:ext uri="{9D8B030D-6E8A-4147-A177-3AD203B41FA5}">
                          <a16:colId xmlns:a16="http://schemas.microsoft.com/office/drawing/2014/main" val="608641445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466834107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135340311"/>
                        </a:ext>
                      </a:extLst>
                    </a:gridCol>
                    <a:gridCol w="1728191">
                      <a:extLst>
                        <a:ext uri="{9D8B030D-6E8A-4147-A177-3AD203B41FA5}">
                          <a16:colId xmlns:a16="http://schemas.microsoft.com/office/drawing/2014/main" val="644089159"/>
                        </a:ext>
                      </a:extLst>
                    </a:gridCol>
                  </a:tblGrid>
                  <a:tr h="4402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/>
                            <a:t>pont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944" r="-338655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201695" t="-6944" r="-241525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25352" t="-6944" r="-352" b="-4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954392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847" t="-105479" r="-44237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5479" r="-33865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201695" t="-105479" r="-2415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25352" t="-105479" r="-35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645105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847" t="-208333" r="-442373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8333" r="-338655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201695" t="-208333" r="-241525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25352" t="-208333" r="-352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009193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847" t="-304110" r="-442373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4110" r="-338655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201695" t="-304110" r="-241525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25352" t="-304110" r="-352" b="-1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0798351"/>
                      </a:ext>
                    </a:extLst>
                  </a:tr>
                  <a:tr h="44029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847" t="-409722" r="-44237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9722" r="-33865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201695" t="-409722" r="-24152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>
                          <a:blip r:embed="rId3"/>
                          <a:stretch>
                            <a:fillRect l="-125352" t="-409722" r="-352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40910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54023" y="4365104"/>
                <a:ext cx="3757937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u-HU" dirty="0"/>
                  <a:t> pont illeszkedik az egyenesre.</a:t>
                </a: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3" y="4365104"/>
                <a:ext cx="3757937" cy="378245"/>
              </a:xfrm>
              <a:prstGeom prst="rect">
                <a:avLst/>
              </a:prstGeom>
              <a:blipFill>
                <a:blip r:embed="rId4"/>
                <a:stretch>
                  <a:fillRect l="-1297" t="-8065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églalap 4"/>
          <p:cNvSpPr/>
          <p:nvPr/>
        </p:nvSpPr>
        <p:spPr>
          <a:xfrm>
            <a:off x="3347864" y="1556792"/>
            <a:ext cx="158417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411760" y="1628800"/>
            <a:ext cx="2160240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3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24. feladat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Hány darab négyjegyű, 6-tal osztható szám készíthető az 2, 3, 4, 5 számjegyek mindegyikének felhasználásával?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54025" y="1484784"/>
                <a:ext cx="671026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hu-HU" dirty="0"/>
                  <a:t>A hattal való oszthatóság feltételei: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hu-HU" dirty="0"/>
                  <a:t>páros ( = az utolsó számjegy páros)</a:t>
                </a: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hu-HU" dirty="0"/>
                  <a:t>osztható hárommal</a:t>
                </a: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hu-HU" dirty="0"/>
                  <a:t>a számjegyek összege osztható 3-mal</a:t>
                </a:r>
                <a:br>
                  <a:rPr lang="hu-HU" dirty="0"/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2+3+4+5=14</m:t>
                    </m:r>
                  </m:oMath>
                </a14:m>
                <a:r>
                  <a:rPr lang="hu-HU" dirty="0"/>
                  <a:t>, nem osztható 3-mal</a:t>
                </a:r>
              </a:p>
              <a:p>
                <a:pPr>
                  <a:lnSpc>
                    <a:spcPct val="200000"/>
                  </a:lnSpc>
                </a:pPr>
                <a:r>
                  <a:rPr lang="hu-HU" dirty="0"/>
                  <a:t>Az adott számjegyekből nem állítható elő hárommal osztható szám.</a:t>
                </a: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484784"/>
                <a:ext cx="6710263" cy="3416320"/>
              </a:xfrm>
              <a:prstGeom prst="rect">
                <a:avLst/>
              </a:prstGeom>
              <a:blipFill>
                <a:blip r:embed="rId2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25. feladat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10 bőröndhöz tartozó 10 kulcsot egy külön borítékban tárolják. Sajnos a kulcsokat összekeverték. Minden kulccsal csak egy bőrönd nyitható. Legkevesebb hány próbálkozással nyitható ki biztosan mind a 10 bőrönd?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r="23569"/>
          <a:stretch/>
        </p:blipFill>
        <p:spPr>
          <a:xfrm>
            <a:off x="474997" y="1839401"/>
            <a:ext cx="734483" cy="1386079"/>
          </a:xfrm>
          <a:prstGeom prst="rect">
            <a:avLst/>
          </a:prstGeom>
        </p:spPr>
      </p:pic>
      <p:pic>
        <p:nvPicPr>
          <p:cNvPr id="1026" name="Picture 2" descr="Képtalálat a következőre: „bőrönd”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16872" r="24769" b="5323"/>
          <a:stretch/>
        </p:blipFill>
        <p:spPr bwMode="auto">
          <a:xfrm>
            <a:off x="3014732" y="2029456"/>
            <a:ext cx="738877" cy="11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22117" r="21034"/>
          <a:stretch/>
        </p:blipFill>
        <p:spPr>
          <a:xfrm>
            <a:off x="3872327" y="2006157"/>
            <a:ext cx="693175" cy="12193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24153" r="23515"/>
          <a:stretch/>
        </p:blipFill>
        <p:spPr>
          <a:xfrm>
            <a:off x="1328198" y="1889182"/>
            <a:ext cx="699316" cy="133629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/>
          <a:srcRect l="21780" r="21383"/>
          <a:stretch/>
        </p:blipFill>
        <p:spPr>
          <a:xfrm>
            <a:off x="4684220" y="1808797"/>
            <a:ext cx="805194" cy="141668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l="37322" t="13155" r="37400" b="3129"/>
          <a:stretch/>
        </p:blipFill>
        <p:spPr>
          <a:xfrm>
            <a:off x="7995894" y="1803593"/>
            <a:ext cx="772806" cy="142188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211" y="1889182"/>
            <a:ext cx="734964" cy="133629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/>
          <a:srcRect l="32641" t="3334" r="30643" b="1700"/>
          <a:stretch/>
        </p:blipFill>
        <p:spPr>
          <a:xfrm>
            <a:off x="6395175" y="1780929"/>
            <a:ext cx="628318" cy="144455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0"/>
          <a:srcRect l="26803" r="25397"/>
          <a:stretch/>
        </p:blipFill>
        <p:spPr>
          <a:xfrm>
            <a:off x="5608132" y="1827294"/>
            <a:ext cx="668325" cy="139818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11"/>
          <a:srcRect l="24296" r="21610"/>
          <a:stretch/>
        </p:blipFill>
        <p:spPr>
          <a:xfrm>
            <a:off x="2146232" y="1839401"/>
            <a:ext cx="749782" cy="138607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8216565" y="3336446"/>
            <a:ext cx="331463" cy="72319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0" y="3429000"/>
            <a:ext cx="332656" cy="33265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33" y="3429000"/>
            <a:ext cx="332656" cy="33265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56" y="3429000"/>
            <a:ext cx="332656" cy="33265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79" y="3429000"/>
            <a:ext cx="332656" cy="33265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02" y="3429000"/>
            <a:ext cx="332656" cy="33265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25" y="3427537"/>
            <a:ext cx="332656" cy="332656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48" y="3429000"/>
            <a:ext cx="332656" cy="33265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71" y="3429000"/>
            <a:ext cx="332656" cy="33265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94" y="3427537"/>
            <a:ext cx="332656" cy="332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/>
              <p:cNvSpPr txBox="1"/>
              <p:nvPr/>
            </p:nvSpPr>
            <p:spPr>
              <a:xfrm>
                <a:off x="377130" y="4149080"/>
                <a:ext cx="782784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10+9+8+7+6+5+4+3+2+1=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10+1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∙10=55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6" name="Szövegdoboz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0" y="4149080"/>
                <a:ext cx="7827849" cy="6914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Kép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7294360" y="3336446"/>
            <a:ext cx="331463" cy="723191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6537885" y="3336446"/>
            <a:ext cx="331463" cy="723191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5749943" y="3336446"/>
            <a:ext cx="331463" cy="723191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4908574" y="3336446"/>
            <a:ext cx="331463" cy="723191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4063108" y="3336446"/>
            <a:ext cx="331463" cy="723191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3185671" y="3336446"/>
            <a:ext cx="331463" cy="723191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2340205" y="3336446"/>
            <a:ext cx="331463" cy="723191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1528120" y="3336446"/>
            <a:ext cx="331463" cy="723191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682654" y="3336446"/>
            <a:ext cx="331463" cy="723191"/>
          </a:xfrm>
          <a:prstGeom prst="rect">
            <a:avLst/>
          </a:prstGeom>
        </p:spPr>
      </p:pic>
      <p:sp>
        <p:nvSpPr>
          <p:cNvPr id="27" name="Téglalap 26"/>
          <p:cNvSpPr/>
          <p:nvPr/>
        </p:nvSpPr>
        <p:spPr>
          <a:xfrm>
            <a:off x="454026" y="4059637"/>
            <a:ext cx="7750954" cy="88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803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7378 1.11022E-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1.11022E-16 L 0.12691 1.11022E-1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1 1.11022E-16 L 0.56996 1.11022E-16 " pathEditMode="relative" rAng="0" ptsTypes="AA">
                                      <p:cBhvr>
                                        <p:cTn id="159" dur="5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1064</TotalTime>
  <Words>522</Words>
  <Application>Microsoft Office PowerPoint</Application>
  <PresentationFormat>Diavetítés a képernyőre (4:3 oldalarány)</PresentationFormat>
  <Paragraphs>80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Bookman Old Style</vt:lpstr>
      <vt:lpstr>Calibri</vt:lpstr>
      <vt:lpstr>Cambria Math</vt:lpstr>
      <vt:lpstr>Consolas</vt:lpstr>
      <vt:lpstr>Gill Sans MT</vt:lpstr>
      <vt:lpstr>Tahoma</vt:lpstr>
      <vt:lpstr>Wingdings</vt:lpstr>
      <vt:lpstr>Wingdings 3</vt:lpstr>
      <vt:lpstr>Origó</vt:lpstr>
      <vt:lpstr>XXI. Hajnal Imre Matematika Tesztverseny</vt:lpstr>
      <vt:lpstr>5. feladat</vt:lpstr>
      <vt:lpstr>7. feladat</vt:lpstr>
      <vt:lpstr>8. feladat</vt:lpstr>
      <vt:lpstr>9. feladat</vt:lpstr>
      <vt:lpstr>20. feladat</vt:lpstr>
      <vt:lpstr>21. feladat</vt:lpstr>
      <vt:lpstr>24. feladat</vt:lpstr>
      <vt:lpstr>25. feladat</vt:lpstr>
      <vt:lpstr>Megoldások, újra: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Hajnal Imre Matematika Tesztverseny</dc:title>
  <dc:creator>Pálinkás István</dc:creator>
  <cp:lastModifiedBy>Palinkas Istvan</cp:lastModifiedBy>
  <cp:revision>50</cp:revision>
  <dcterms:created xsi:type="dcterms:W3CDTF">2012-04-13T21:02:48Z</dcterms:created>
  <dcterms:modified xsi:type="dcterms:W3CDTF">2017-04-09T09:34:51Z</dcterms:modified>
</cp:coreProperties>
</file>