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0" r:id="rId1"/>
    <p:sldMasterId id="2147483880" r:id="rId2"/>
  </p:sldMasterIdLst>
  <p:sldIdLst>
    <p:sldId id="256" r:id="rId3"/>
    <p:sldId id="258" r:id="rId4"/>
    <p:sldId id="263" r:id="rId5"/>
    <p:sldId id="264" r:id="rId6"/>
    <p:sldId id="280" r:id="rId7"/>
    <p:sldId id="274" r:id="rId8"/>
    <p:sldId id="281" r:id="rId9"/>
    <p:sldId id="265" r:id="rId10"/>
    <p:sldId id="275" r:id="rId11"/>
    <p:sldId id="261" r:id="rId12"/>
    <p:sldId id="279" r:id="rId13"/>
    <p:sldId id="259" r:id="rId14"/>
    <p:sldId id="266" r:id="rId15"/>
    <p:sldId id="267" r:id="rId16"/>
    <p:sldId id="268" r:id="rId17"/>
    <p:sldId id="262" r:id="rId18"/>
    <p:sldId id="271" r:id="rId19"/>
    <p:sldId id="272" r:id="rId20"/>
    <p:sldId id="269" r:id="rId21"/>
    <p:sldId id="270" r:id="rId22"/>
    <p:sldId id="273" r:id="rId23"/>
    <p:sldId id="282" r:id="rId24"/>
    <p:sldId id="283" r:id="rId25"/>
    <p:sldId id="276" r:id="rId26"/>
    <p:sldId id="277" r:id="rId27"/>
    <p:sldId id="278" r:id="rId28"/>
  </p:sldIdLst>
  <p:sldSz cx="12192000" cy="6858000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90" d="100"/>
          <a:sy n="90" d="100"/>
        </p:scale>
        <p:origin x="25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8CD02-602B-4569-B996-0B9C1793AAD8}" type="datetimeFigureOut">
              <a:rPr lang="hu-HU" smtClean="0"/>
              <a:t>2018.03.22.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56451-F243-4EE1-95CC-53884478A20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4609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8CD02-602B-4569-B996-0B9C1793AAD8}" type="datetimeFigureOut">
              <a:rPr lang="hu-HU" smtClean="0"/>
              <a:t>2018.03.22.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56451-F243-4EE1-95CC-53884478A20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110059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8CD02-602B-4569-B996-0B9C1793AAD8}" type="datetimeFigureOut">
              <a:rPr lang="hu-HU" smtClean="0"/>
              <a:t>2018.03.22.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56451-F243-4EE1-95CC-53884478A20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353554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D43BAF65-E8C2-454E-B007-98ACE4E0E3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xmlns="" id="{A66FF3F8-CF60-4B5B-B82B-BA34FC8D6D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xmlns="" id="{DDEAE0E9-6846-4CED-8497-6D120F04D2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8CD02-602B-4569-B996-0B9C1793AAD8}" type="datetimeFigureOut">
              <a:rPr lang="hu-HU" smtClean="0"/>
              <a:t>2018.03.22.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xmlns="" id="{DFAA7C83-DABC-4CEB-90A5-7E7FEB2704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xmlns="" id="{1F9B83D5-9365-415D-B46B-ECCA44E86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56451-F243-4EE1-95CC-53884478A20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071860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FD2E2F09-74F9-4031-9AB3-4421ADCFFC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5D9E3FCD-96A0-4782-BA13-0336BBB533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xmlns="" id="{8F832557-9916-4B9C-A631-7FCE40FFD6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8CD02-602B-4569-B996-0B9C1793AAD8}" type="datetimeFigureOut">
              <a:rPr lang="hu-HU" smtClean="0"/>
              <a:t>2018.03.22.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xmlns="" id="{7B7012B2-DDC2-487C-958E-082BD4A9F3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xmlns="" id="{5E2EB1EE-A7ED-486A-8768-92D7DB831D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56451-F243-4EE1-95CC-53884478A20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509359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A3416EE8-05B8-4F25-B2A4-72DD76A0F9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xmlns="" id="{65BF5154-3746-4C1B-863F-A973E6D30B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xmlns="" id="{C4DCD578-D985-47E6-92CA-790872B173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8CD02-602B-4569-B996-0B9C1793AAD8}" type="datetimeFigureOut">
              <a:rPr lang="hu-HU" smtClean="0"/>
              <a:t>2018.03.22.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xmlns="" id="{DF698D49-256A-459F-BDB1-DBF2D0F8DB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xmlns="" id="{F2C23ADE-9494-4CF1-9CC1-0A9BD7BEA3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56451-F243-4EE1-95CC-53884478A20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48181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50DE2294-DCAE-4183-A996-01C2A8DF96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92F97597-AA9E-4737-9A1E-57F44705F3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xmlns="" id="{40B77251-622E-4708-8007-142B78EED6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xmlns="" id="{E28356AA-8039-439B-9B73-CCD44016B4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8CD02-602B-4569-B996-0B9C1793AAD8}" type="datetimeFigureOut">
              <a:rPr lang="hu-HU" smtClean="0"/>
              <a:t>2018.03.22.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xmlns="" id="{B8E816D9-DD80-4CF1-A96C-D5C72F3FBE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xmlns="" id="{722782C7-46DD-4E83-B61E-39F03AB412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56451-F243-4EE1-95CC-53884478A20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601032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733A6ED1-2BDE-41C3-89B4-663E811A3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xmlns="" id="{DFEAC51A-E1B1-42CE-92DF-4704630371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xmlns="" id="{645AE296-74D3-4192-907B-5831EA5EBA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xmlns="" id="{8EC5A972-AA39-4428-8F3D-66562FBC967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xmlns="" id="{4A6E8101-5C6F-44B5-A751-53ED49D89B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>
            <a:extLst>
              <a:ext uri="{FF2B5EF4-FFF2-40B4-BE49-F238E27FC236}">
                <a16:creationId xmlns:a16="http://schemas.microsoft.com/office/drawing/2014/main" xmlns="" id="{4FC3C4DC-40B1-4C1F-AB75-23DBDC6FF9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8CD02-602B-4569-B996-0B9C1793AAD8}" type="datetimeFigureOut">
              <a:rPr lang="hu-HU" smtClean="0"/>
              <a:t>2018.03.22.</a:t>
            </a:fld>
            <a:endParaRPr lang="hu-HU"/>
          </a:p>
        </p:txBody>
      </p:sp>
      <p:sp>
        <p:nvSpPr>
          <p:cNvPr id="8" name="Élőláb helye 7">
            <a:extLst>
              <a:ext uri="{FF2B5EF4-FFF2-40B4-BE49-F238E27FC236}">
                <a16:creationId xmlns:a16="http://schemas.microsoft.com/office/drawing/2014/main" xmlns="" id="{B8963425-04B6-4BEE-AD52-6F63B5D325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>
            <a:extLst>
              <a:ext uri="{FF2B5EF4-FFF2-40B4-BE49-F238E27FC236}">
                <a16:creationId xmlns:a16="http://schemas.microsoft.com/office/drawing/2014/main" xmlns="" id="{DE13D882-7A8D-4A8A-B2F1-0E4947CCDB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56451-F243-4EE1-95CC-53884478A20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880489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AF1CDD65-7B56-4B91-8480-6DE15A6AF6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xmlns="" id="{A77B448D-5966-4725-931C-F6D3B6D9AC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8CD02-602B-4569-B996-0B9C1793AAD8}" type="datetimeFigureOut">
              <a:rPr lang="hu-HU" smtClean="0"/>
              <a:t>2018.03.22.</a:t>
            </a:fld>
            <a:endParaRPr lang="hu-HU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xmlns="" id="{E5D925A8-8A5D-4E46-9D9D-EEEC93E3B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xmlns="" id="{39DC6939-2BBC-49D8-89AF-A54C01DD3B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56451-F243-4EE1-95CC-53884478A20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124152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>
            <a:extLst>
              <a:ext uri="{FF2B5EF4-FFF2-40B4-BE49-F238E27FC236}">
                <a16:creationId xmlns:a16="http://schemas.microsoft.com/office/drawing/2014/main" xmlns="" id="{70FD4D5A-DBDE-40BF-83CC-63B6ACAF2A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8CD02-602B-4569-B996-0B9C1793AAD8}" type="datetimeFigureOut">
              <a:rPr lang="hu-HU" smtClean="0"/>
              <a:t>2018.03.22.</a:t>
            </a:fld>
            <a:endParaRPr lang="hu-HU"/>
          </a:p>
        </p:txBody>
      </p:sp>
      <p:sp>
        <p:nvSpPr>
          <p:cNvPr id="3" name="Élőláb helye 2">
            <a:extLst>
              <a:ext uri="{FF2B5EF4-FFF2-40B4-BE49-F238E27FC236}">
                <a16:creationId xmlns:a16="http://schemas.microsoft.com/office/drawing/2014/main" xmlns="" id="{E7D65ED0-8324-444C-BB9C-ABB8749CBB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xmlns="" id="{D7E6AF48-075E-44DC-838B-B27133D66C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56451-F243-4EE1-95CC-53884478A20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918033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50D19681-0F60-42FE-98A6-58807BAFC4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5A7AEDF3-E786-44AD-A35F-D713890619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xmlns="" id="{FF4EBF36-9C66-428A-9872-9E7B3A6F21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xmlns="" id="{4235B3D7-5178-4D62-BE69-7B7D60534C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8CD02-602B-4569-B996-0B9C1793AAD8}" type="datetimeFigureOut">
              <a:rPr lang="hu-HU" smtClean="0"/>
              <a:t>2018.03.22.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xmlns="" id="{FF1BFAE0-DBAF-4373-8A3C-B7E4FD31A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xmlns="" id="{FB0FC3C3-BB6F-4CFB-A5F5-37605A1330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56451-F243-4EE1-95CC-53884478A20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746293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8CD02-602B-4569-B996-0B9C1793AAD8}" type="datetimeFigureOut">
              <a:rPr lang="hu-HU" smtClean="0"/>
              <a:t>2018.03.22.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56451-F243-4EE1-95CC-53884478A20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7413569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6C874E10-8977-4077-90D4-A9F80DDBBD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>
            <a:extLst>
              <a:ext uri="{FF2B5EF4-FFF2-40B4-BE49-F238E27FC236}">
                <a16:creationId xmlns:a16="http://schemas.microsoft.com/office/drawing/2014/main" xmlns="" id="{88DEB47E-CC31-465C-A168-718EE4E82DD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xmlns="" id="{C460DFB9-C4E6-419F-BB26-7D86DFDC11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xmlns="" id="{AD35A4A7-F18F-465A-81EF-6ED14912E3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8CD02-602B-4569-B996-0B9C1793AAD8}" type="datetimeFigureOut">
              <a:rPr lang="hu-HU" smtClean="0"/>
              <a:t>2018.03.22.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xmlns="" id="{94E2EC0A-5E62-41D3-B1BE-C50A0CF448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xmlns="" id="{9D4BCEC1-7A6D-49B9-86BF-564D66C447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56451-F243-4EE1-95CC-53884478A20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8052871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E2B0FB43-1B39-49DA-8855-95CCBD7977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xmlns="" id="{2285DB1D-0D02-44C1-9ACD-4CEA89BB58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xmlns="" id="{82B57566-B50B-4DDC-BDE7-1505146E60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8CD02-602B-4569-B996-0B9C1793AAD8}" type="datetimeFigureOut">
              <a:rPr lang="hu-HU" smtClean="0"/>
              <a:t>2018.03.22.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xmlns="" id="{5C5BC399-157E-4E8A-B4C4-2C4897007B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xmlns="" id="{8DDF9127-E83B-4543-9618-0651C192F5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56451-F243-4EE1-95CC-53884478A20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170953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>
            <a:extLst>
              <a:ext uri="{FF2B5EF4-FFF2-40B4-BE49-F238E27FC236}">
                <a16:creationId xmlns:a16="http://schemas.microsoft.com/office/drawing/2014/main" xmlns="" id="{3754E9F9-5488-40C3-929F-56E95F9E7D4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xmlns="" id="{E559BDA5-242A-4431-B450-F40D626335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xmlns="" id="{BD5CA6C6-C99E-4D84-91C0-43A61425DA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8CD02-602B-4569-B996-0B9C1793AAD8}" type="datetimeFigureOut">
              <a:rPr lang="hu-HU" smtClean="0"/>
              <a:t>2018.03.22.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xmlns="" id="{340C53D5-350D-4529-9843-DCB5EC2554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xmlns="" id="{D96E9040-BB63-4403-94FF-1A0538DA8D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56451-F243-4EE1-95CC-53884478A20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282980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8CD02-602B-4569-B996-0B9C1793AAD8}" type="datetimeFigureOut">
              <a:rPr lang="hu-HU" smtClean="0"/>
              <a:t>2018.03.22.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56451-F243-4EE1-95CC-53884478A20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219937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8CD02-602B-4569-B996-0B9C1793AAD8}" type="datetimeFigureOut">
              <a:rPr lang="hu-HU" smtClean="0"/>
              <a:t>2018.03.22.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56451-F243-4EE1-95CC-53884478A20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300227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8CD02-602B-4569-B996-0B9C1793AAD8}" type="datetimeFigureOut">
              <a:rPr lang="hu-HU" smtClean="0"/>
              <a:t>2018.03.22.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56451-F243-4EE1-95CC-53884478A201}" type="slidenum">
              <a:rPr lang="hu-HU" smtClean="0"/>
              <a:t>‹#›</a:t>
            </a:fld>
            <a:endParaRPr lang="hu-H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04215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8CD02-602B-4569-B996-0B9C1793AAD8}" type="datetimeFigureOut">
              <a:rPr lang="hu-HU" smtClean="0"/>
              <a:t>2018.03.22.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56451-F243-4EE1-95CC-53884478A201}" type="slidenum">
              <a:rPr lang="hu-HU" smtClean="0"/>
              <a:t>‹#›</a:t>
            </a:fld>
            <a:endParaRPr lang="hu-HU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0317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8CD02-602B-4569-B996-0B9C1793AAD8}" type="datetimeFigureOut">
              <a:rPr lang="hu-HU" smtClean="0"/>
              <a:t>2018.03.22.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56451-F243-4EE1-95CC-53884478A20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045731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8CD02-602B-4569-B996-0B9C1793AAD8}" type="datetimeFigureOut">
              <a:rPr lang="hu-HU" smtClean="0"/>
              <a:t>2018.03.22.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56451-F243-4EE1-95CC-53884478A20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061957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8CD02-602B-4569-B996-0B9C1793AAD8}" type="datetimeFigureOut">
              <a:rPr lang="hu-HU" smtClean="0"/>
              <a:t>2018.03.22.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56451-F243-4EE1-95CC-53884478A20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220530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2008CD02-602B-4569-B996-0B9C1793AAD8}" type="datetimeFigureOut">
              <a:rPr lang="hu-HU" smtClean="0"/>
              <a:t>2018.03.22.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956451-F243-4EE1-95CC-53884478A20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36340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92" r:id="rId2"/>
    <p:sldLayoutId id="2147483793" r:id="rId3"/>
    <p:sldLayoutId id="2147483794" r:id="rId4"/>
    <p:sldLayoutId id="2147483795" r:id="rId5"/>
    <p:sldLayoutId id="2147483796" r:id="rId6"/>
    <p:sldLayoutId id="2147483797" r:id="rId7"/>
    <p:sldLayoutId id="2147483798" r:id="rId8"/>
    <p:sldLayoutId id="2147483799" r:id="rId9"/>
    <p:sldLayoutId id="2147483800" r:id="rId10"/>
    <p:sldLayoutId id="214748380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>
            <a:extLst>
              <a:ext uri="{FF2B5EF4-FFF2-40B4-BE49-F238E27FC236}">
                <a16:creationId xmlns:a16="http://schemas.microsoft.com/office/drawing/2014/main" xmlns="" id="{5CFF96D1-43E2-4527-AEF0-AB614254EF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xmlns="" id="{3071C33E-8BFD-4BCB-9A03-2364D045C2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xmlns="" id="{AAD99DE2-D9AA-4A2B-8554-DC9FFB18AE0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08CD02-602B-4569-B996-0B9C1793AAD8}" type="datetimeFigureOut">
              <a:rPr lang="hu-HU" smtClean="0"/>
              <a:t>2018.03.22.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xmlns="" id="{A22AEF47-CFE1-447D-90F4-037240E914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xmlns="" id="{E9E4C18B-FABA-4199-AA0E-25844CBB36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956451-F243-4EE1-95CC-53884478A20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514763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1" r:id="rId1"/>
    <p:sldLayoutId id="2147483882" r:id="rId2"/>
    <p:sldLayoutId id="2147483883" r:id="rId3"/>
    <p:sldLayoutId id="2147483884" r:id="rId4"/>
    <p:sldLayoutId id="2147483885" r:id="rId5"/>
    <p:sldLayoutId id="2147483886" r:id="rId6"/>
    <p:sldLayoutId id="2147483887" r:id="rId7"/>
    <p:sldLayoutId id="2147483888" r:id="rId8"/>
    <p:sldLayoutId id="2147483889" r:id="rId9"/>
    <p:sldLayoutId id="2147483890" r:id="rId10"/>
    <p:sldLayoutId id="214748389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200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Relationship Id="rId9" Type="http://schemas.openxmlformats.org/officeDocument/2006/relationships/hyperlink" Target="http://matek.fazekas.hu/index.php?option=com_content&amp;view=article&amp;id=147:20061117-laczko-laszlo-geoismetles&amp;catid=21&amp;Itemid=136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artofproblemsolving.com/" TargetMode="External"/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0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artofproblemsolving.com/" TargetMode="External"/><Relationship Id="rId2" Type="http://schemas.openxmlformats.org/officeDocument/2006/relationships/image" Target="../media/image250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7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../../Rajzprogramok_szemleltetes/GeoGebra-rajzok/versenypeldak/2018_03_24_Hajnal%20Imre/R_nyomvonal.ggb" TargetMode="Externa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10.pn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0.png"/><Relationship Id="rId4" Type="http://schemas.openxmlformats.org/officeDocument/2006/relationships/image" Target="../media/image6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13.xml"/><Relationship Id="rId5" Type="http://schemas.openxmlformats.org/officeDocument/2006/relationships/hyperlink" Target="http://matekold.fazekas.hu/portal/tanitasianyagok/Reiman_Istvan/Feuerbach/Feuerbach.pdf" TargetMode="External"/><Relationship Id="rId4" Type="http://schemas.openxmlformats.org/officeDocument/2006/relationships/image" Target="../media/image6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hyperlink" Target="https://www.komal.hu/cikkek/2004-05/furedi/furedi.h.shtml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E0F91D9B-4BB9-4F16-BD37-CAD6C727BB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404216"/>
            <a:ext cx="12191999" cy="1071046"/>
          </a:xfrm>
        </p:spPr>
        <p:txBody>
          <a:bodyPr/>
          <a:lstStyle/>
          <a:p>
            <a:pPr algn="ctr"/>
            <a:r>
              <a:rPr lang="hu-HU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  <a:t>A Feuerbach-kör titkai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xmlns="" id="{2048CB84-8416-4A5E-9357-B613D24F48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" y="4154557"/>
            <a:ext cx="12191998" cy="2027583"/>
          </a:xfrm>
        </p:spPr>
        <p:txBody>
          <a:bodyPr>
            <a:normAutofit fontScale="40000" lnSpcReduction="20000"/>
          </a:bodyPr>
          <a:lstStyle/>
          <a:p>
            <a:pPr algn="ctr"/>
            <a:r>
              <a:rPr lang="hu-HU" sz="7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  <a:t>„Az elemi geometria tanulmányozása során az első</a:t>
            </a:r>
          </a:p>
          <a:p>
            <a:pPr algn="ctr"/>
            <a:r>
              <a:rPr lang="hu-HU" sz="7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  <a:t> igazán izgalmas dolog ez a kör”</a:t>
            </a:r>
          </a:p>
          <a:p>
            <a:pPr algn="ctr"/>
            <a:endParaRPr lang="hu-HU" sz="7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Schoolbook" panose="02040604050505020304" pitchFamily="18" charset="0"/>
            </a:endParaRPr>
          </a:p>
          <a:p>
            <a:pPr algn="ctr"/>
            <a:r>
              <a:rPr lang="hu-HU" sz="98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  <a:t>(Daniel </a:t>
            </a:r>
            <a:r>
              <a:rPr lang="hu-HU" sz="98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  <a:t>Pedoe</a:t>
            </a:r>
            <a:r>
              <a:rPr lang="hu-HU" sz="98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  <a:t>: 1910-1998)</a:t>
            </a:r>
          </a:p>
          <a:p>
            <a:pPr algn="ctr"/>
            <a:endParaRPr lang="hu-HU" b="1" i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56675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700"/>
                            </p:stCondLst>
                            <p:childTnLst>
                              <p:par>
                                <p:cTn id="1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400"/>
                            </p:stCondLst>
                            <p:childTnLst>
                              <p:par>
                                <p:cTn id="1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:a16="http://schemas.microsoft.com/office/drawing/2014/main" xmlns="" id="{547815CA-CC36-4C4C-8F35-0FAEB2D22E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9544"/>
            <a:ext cx="12192000" cy="6312704"/>
          </a:xfrm>
          <a:prstGeom prst="rect">
            <a:avLst/>
          </a:prstGeom>
        </p:spPr>
      </p:pic>
      <p:pic>
        <p:nvPicPr>
          <p:cNvPr id="10" name="Kép 9">
            <a:extLst>
              <a:ext uri="{FF2B5EF4-FFF2-40B4-BE49-F238E27FC236}">
                <a16:creationId xmlns:a16="http://schemas.microsoft.com/office/drawing/2014/main" xmlns="" id="{606A3C12-6B05-4B77-AFE2-B34FE84235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9544"/>
            <a:ext cx="12192000" cy="6312704"/>
          </a:xfrm>
          <a:prstGeom prst="rect">
            <a:avLst/>
          </a:prstGeom>
        </p:spPr>
      </p:pic>
      <p:pic>
        <p:nvPicPr>
          <p:cNvPr id="13" name="Kép 12">
            <a:extLst>
              <a:ext uri="{FF2B5EF4-FFF2-40B4-BE49-F238E27FC236}">
                <a16:creationId xmlns:a16="http://schemas.microsoft.com/office/drawing/2014/main" xmlns="" id="{F0415464-8723-40CB-A020-4BD72D0969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5297"/>
            <a:ext cx="12192000" cy="6312704"/>
          </a:xfrm>
          <a:prstGeom prst="rect">
            <a:avLst/>
          </a:prstGeom>
        </p:spPr>
      </p:pic>
      <p:pic>
        <p:nvPicPr>
          <p:cNvPr id="15" name="Kép 14">
            <a:extLst>
              <a:ext uri="{FF2B5EF4-FFF2-40B4-BE49-F238E27FC236}">
                <a16:creationId xmlns:a16="http://schemas.microsoft.com/office/drawing/2014/main" xmlns="" id="{45C74914-2C8F-49B9-85C0-8546C18F0E4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1050"/>
            <a:ext cx="12192000" cy="6312704"/>
          </a:xfrm>
          <a:prstGeom prst="rect">
            <a:avLst/>
          </a:prstGeom>
        </p:spPr>
      </p:pic>
      <p:pic>
        <p:nvPicPr>
          <p:cNvPr id="17" name="Kép 16">
            <a:extLst>
              <a:ext uri="{FF2B5EF4-FFF2-40B4-BE49-F238E27FC236}">
                <a16:creationId xmlns:a16="http://schemas.microsoft.com/office/drawing/2014/main" xmlns="" id="{DF8217C7-A179-4DC5-94A9-6D8148D43B7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1051"/>
            <a:ext cx="12192000" cy="6312704"/>
          </a:xfrm>
          <a:prstGeom prst="rect">
            <a:avLst/>
          </a:prstGeom>
        </p:spPr>
      </p:pic>
      <p:pic>
        <p:nvPicPr>
          <p:cNvPr id="19" name="Kép 18">
            <a:extLst>
              <a:ext uri="{FF2B5EF4-FFF2-40B4-BE49-F238E27FC236}">
                <a16:creationId xmlns:a16="http://schemas.microsoft.com/office/drawing/2014/main" xmlns="" id="{CAC688B2-EE2E-48B0-9294-94C8181FCC6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3" y="536803"/>
            <a:ext cx="12183797" cy="630845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Szövegdoboz 6">
                <a:extLst>
                  <a:ext uri="{FF2B5EF4-FFF2-40B4-BE49-F238E27FC236}">
                    <a16:creationId xmlns:a16="http://schemas.microsoft.com/office/drawing/2014/main" xmlns="" id="{72C8E4C7-E8AA-4EC8-AA8D-E110E7DEBEEF}"/>
                  </a:ext>
                </a:extLst>
              </p:cNvPr>
              <p:cNvSpPr txBox="1"/>
              <p:nvPr/>
            </p:nvSpPr>
            <p:spPr>
              <a:xfrm>
                <a:off x="8202" y="545296"/>
                <a:ext cx="2734997" cy="11295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hu-HU" sz="3600" b="1" i="1" smtClean="0">
                              <a:solidFill>
                                <a:srgbClr val="C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u-HU" sz="3600" b="1" i="1" smtClean="0">
                              <a:solidFill>
                                <a:srgbClr val="C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𝑻</m:t>
                          </m:r>
                        </m:num>
                        <m:den>
                          <m:r>
                            <a:rPr lang="hu-HU" sz="3600" b="1" i="1" smtClean="0">
                              <a:solidFill>
                                <a:srgbClr val="C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𝒕</m:t>
                          </m:r>
                        </m:den>
                      </m:f>
                      <m:r>
                        <a:rPr lang="hu-HU" sz="3600" b="1" i="1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hu-HU" sz="3600" b="1" i="1" smtClean="0">
                              <a:solidFill>
                                <a:srgbClr val="C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u-HU" sz="3600" b="1" i="1" smtClean="0">
                              <a:solidFill>
                                <a:srgbClr val="C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𝑹</m:t>
                          </m:r>
                        </m:num>
                        <m:den>
                          <m:r>
                            <a:rPr lang="hu-HU" sz="3600" b="1" i="1" smtClean="0">
                              <a:solidFill>
                                <a:srgbClr val="C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𝒓</m:t>
                          </m:r>
                        </m:den>
                      </m:f>
                    </m:oMath>
                  </m:oMathPara>
                </a14:m>
                <a:endParaRPr lang="hu-HU" sz="3600" b="1" dirty="0"/>
              </a:p>
            </p:txBody>
          </p:sp>
        </mc:Choice>
        <mc:Fallback xmlns="">
          <p:sp>
            <p:nvSpPr>
              <p:cNvPr id="7" name="Szövegdoboz 6">
                <a:extLst>
                  <a:ext uri="{FF2B5EF4-FFF2-40B4-BE49-F238E27FC236}">
                    <a16:creationId xmlns:a16="http://schemas.microsoft.com/office/drawing/2014/main" id="{72C8E4C7-E8AA-4EC8-AA8D-E110E7DEBE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02" y="545296"/>
                <a:ext cx="2734997" cy="1129540"/>
              </a:xfrm>
              <a:prstGeom prst="rect">
                <a:avLst/>
              </a:prstGeom>
              <a:blipFill>
                <a:blip r:embed="rId8"/>
                <a:stretch>
                  <a:fillRect b="-1613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72055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ím 1">
                <a:extLst>
                  <a:ext uri="{FF2B5EF4-FFF2-40B4-BE49-F238E27FC236}">
                    <a16:creationId xmlns:a16="http://schemas.microsoft.com/office/drawing/2014/main" xmlns="" id="{631E89E6-FD97-4C7E-9F6F-B584A6E9F2C0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0" y="0"/>
                <a:ext cx="11140736" cy="2139518"/>
              </a:xfrm>
            </p:spPr>
            <p:txBody>
              <a:bodyPr>
                <a:normAutofit/>
              </a:bodyPr>
              <a:lstStyle/>
              <a:p>
                <a:r>
                  <a:rPr lang="hu-HU" sz="2400" b="1" i="1" dirty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entury Schoolbook" panose="02040604050505020304" pitchFamily="18" charset="0"/>
                  </a:rPr>
                  <a:t>A hegyesszögű </a:t>
                </a:r>
                <a14:m>
                  <m:oMath xmlns:m="http://schemas.openxmlformats.org/officeDocument/2006/math">
                    <m:r>
                      <a:rPr lang="hu-HU" sz="2400" b="1" i="1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𝑨𝑩𝑪</m:t>
                    </m:r>
                  </m:oMath>
                </a14:m>
                <a:r>
                  <a:rPr lang="hu-HU" sz="2400" b="1" i="1" dirty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entury Schoolbook" panose="02040604050505020304" pitchFamily="18" charset="0"/>
                  </a:rPr>
                  <a:t> háromszög körülírt körének </a:t>
                </a:r>
                <a14:m>
                  <m:oMath xmlns:m="http://schemas.openxmlformats.org/officeDocument/2006/math">
                    <m:r>
                      <a:rPr lang="hu-HU" sz="2400" b="1" i="1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𝑶</m:t>
                    </m:r>
                  </m:oMath>
                </a14:m>
                <a:r>
                  <a:rPr lang="hu-HU" sz="2400" b="1" i="1" dirty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entury Schoolbook" panose="02040604050505020304" pitchFamily="18" charset="0"/>
                  </a:rPr>
                  <a:t> középpontját tükrözzük a magasságok talppontjaira. Igazoljuk, hogy e három pont által meghatározott kör ugyanakkora sugarú, mint az </a:t>
                </a:r>
                <a14:m>
                  <m:oMath xmlns:m="http://schemas.openxmlformats.org/officeDocument/2006/math">
                    <m:r>
                      <a:rPr lang="hu-HU" sz="2400" b="1" i="1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𝑨𝑩𝑪</m:t>
                    </m:r>
                  </m:oMath>
                </a14:m>
                <a:r>
                  <a:rPr lang="hu-HU" sz="2400" b="1" i="1" dirty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entury Schoolbook" panose="02040604050505020304" pitchFamily="18" charset="0"/>
                  </a:rPr>
                  <a:t> háromszög körülírt köre.</a:t>
                </a:r>
                <a:br>
                  <a:rPr lang="hu-HU" sz="2400" b="1" i="1" dirty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entury Schoolbook" panose="02040604050505020304" pitchFamily="18" charset="0"/>
                  </a:rPr>
                </a:br>
                <a:r>
                  <a:rPr lang="hu-HU" sz="2400" b="1" i="1" dirty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entury Schoolbook" panose="02040604050505020304" pitchFamily="18" charset="0"/>
                  </a:rPr>
                  <a:t/>
                </a:r>
                <a:br>
                  <a:rPr lang="hu-HU" sz="2400" b="1" i="1" dirty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entury Schoolbook" panose="02040604050505020304" pitchFamily="18" charset="0"/>
                  </a:rPr>
                </a:br>
                <a:r>
                  <a:rPr lang="hu-HU" sz="2400" b="1" i="1" dirty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entury Schoolbook" panose="02040604050505020304" pitchFamily="18" charset="0"/>
                  </a:rPr>
                  <a:t>KÖMAL B. 4941.</a:t>
                </a:r>
              </a:p>
            </p:txBody>
          </p:sp>
        </mc:Choice>
        <mc:Fallback xmlns="">
          <p:sp>
            <p:nvSpPr>
              <p:cNvPr id="2" name="Cím 1">
                <a:extLst>
                  <a:ext uri="{FF2B5EF4-FFF2-40B4-BE49-F238E27FC236}">
                    <a16:creationId xmlns:a16="http://schemas.microsoft.com/office/drawing/2014/main" id="{631E89E6-FD97-4C7E-9F6F-B584A6E9F2C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0" y="0"/>
                <a:ext cx="11140736" cy="2139518"/>
              </a:xfrm>
              <a:blipFill>
                <a:blip r:embed="rId2"/>
                <a:stretch>
                  <a:fillRect l="-875" t="-2564" r="-1039" b="-6268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Kép 4">
            <a:extLst>
              <a:ext uri="{FF2B5EF4-FFF2-40B4-BE49-F238E27FC236}">
                <a16:creationId xmlns:a16="http://schemas.microsoft.com/office/drawing/2014/main" xmlns="" id="{13B84B60-FDB8-43D1-A370-0BA20B42F4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3099" y="1701937"/>
            <a:ext cx="9368901" cy="4725860"/>
          </a:xfrm>
          <a:prstGeom prst="rect">
            <a:avLst/>
          </a:prstGeom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xmlns="" id="{7542F3D7-A47C-4F6B-B3A5-8A2EDC1AF4C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3098" y="1701937"/>
            <a:ext cx="9368901" cy="4725860"/>
          </a:xfrm>
          <a:prstGeom prst="rect">
            <a:avLst/>
          </a:prstGeom>
        </p:spPr>
      </p:pic>
      <p:pic>
        <p:nvPicPr>
          <p:cNvPr id="9" name="Kép 8">
            <a:extLst>
              <a:ext uri="{FF2B5EF4-FFF2-40B4-BE49-F238E27FC236}">
                <a16:creationId xmlns:a16="http://schemas.microsoft.com/office/drawing/2014/main" xmlns="" id="{6429181C-2149-404A-8E09-B97C22127CF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3095" y="1701935"/>
            <a:ext cx="9368904" cy="4725862"/>
          </a:xfrm>
          <a:prstGeom prst="rect">
            <a:avLst/>
          </a:prstGeom>
        </p:spPr>
      </p:pic>
      <p:pic>
        <p:nvPicPr>
          <p:cNvPr id="11" name="Kép 10">
            <a:extLst>
              <a:ext uri="{FF2B5EF4-FFF2-40B4-BE49-F238E27FC236}">
                <a16:creationId xmlns:a16="http://schemas.microsoft.com/office/drawing/2014/main" xmlns="" id="{CA924FFD-BE46-42B1-B806-6420F813EE9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3094" y="1701936"/>
            <a:ext cx="9368903" cy="4725861"/>
          </a:xfrm>
          <a:prstGeom prst="rect">
            <a:avLst/>
          </a:prstGeom>
        </p:spPr>
      </p:pic>
      <p:pic>
        <p:nvPicPr>
          <p:cNvPr id="13" name="Kép 12">
            <a:extLst>
              <a:ext uri="{FF2B5EF4-FFF2-40B4-BE49-F238E27FC236}">
                <a16:creationId xmlns:a16="http://schemas.microsoft.com/office/drawing/2014/main" xmlns="" id="{C5B167D3-E242-468A-A706-A8D12D6EBCB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3092" y="1701936"/>
            <a:ext cx="9368903" cy="4725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924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BF5F5B6F-054C-48A6-B203-A9DA501F5C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3515096" cy="703823"/>
          </a:xfrm>
        </p:spPr>
        <p:txBody>
          <a:bodyPr>
            <a:normAutofit fontScale="90000"/>
          </a:bodyPr>
          <a:lstStyle/>
          <a:p>
            <a:pPr algn="ctr"/>
            <a:r>
              <a:rPr lang="hu-HU" sz="2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  <a:t>Laczkó László </a:t>
            </a:r>
            <a:r>
              <a:rPr lang="hu-HU" sz="2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  <a:t>tanár úr feladata</a:t>
            </a:r>
            <a:endParaRPr lang="hu-HU" sz="24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Schoolbook" panose="02040604050505020304" pitchFamily="18" charset="0"/>
            </a:endParaRPr>
          </a:p>
        </p:txBody>
      </p:sp>
      <p:pic>
        <p:nvPicPr>
          <p:cNvPr id="8" name="Kép 7">
            <a:extLst>
              <a:ext uri="{FF2B5EF4-FFF2-40B4-BE49-F238E27FC236}">
                <a16:creationId xmlns:a16="http://schemas.microsoft.com/office/drawing/2014/main" xmlns="" id="{39DF5318-4571-4813-BCB3-827E0E422B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03826"/>
            <a:ext cx="12192000" cy="6154174"/>
          </a:xfrm>
          <a:prstGeom prst="rect">
            <a:avLst/>
          </a:prstGeom>
        </p:spPr>
      </p:pic>
      <p:pic>
        <p:nvPicPr>
          <p:cNvPr id="10" name="Kép 9">
            <a:extLst>
              <a:ext uri="{FF2B5EF4-FFF2-40B4-BE49-F238E27FC236}">
                <a16:creationId xmlns:a16="http://schemas.microsoft.com/office/drawing/2014/main" xmlns="" id="{32BD96EA-47A4-4E35-AA44-7BA7293265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03827"/>
            <a:ext cx="12192000" cy="6154174"/>
          </a:xfrm>
          <a:prstGeom prst="rect">
            <a:avLst/>
          </a:prstGeom>
        </p:spPr>
      </p:pic>
      <p:pic>
        <p:nvPicPr>
          <p:cNvPr id="12" name="Kép 11">
            <a:extLst>
              <a:ext uri="{FF2B5EF4-FFF2-40B4-BE49-F238E27FC236}">
                <a16:creationId xmlns:a16="http://schemas.microsoft.com/office/drawing/2014/main" xmlns="" id="{6AEFEBE2-F1E5-466E-865F-FBE7A149AE8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" y="703825"/>
            <a:ext cx="12192005" cy="6154176"/>
          </a:xfrm>
          <a:prstGeom prst="rect">
            <a:avLst/>
          </a:prstGeom>
        </p:spPr>
      </p:pic>
      <p:pic>
        <p:nvPicPr>
          <p:cNvPr id="14" name="Kép 13">
            <a:extLst>
              <a:ext uri="{FF2B5EF4-FFF2-40B4-BE49-F238E27FC236}">
                <a16:creationId xmlns:a16="http://schemas.microsoft.com/office/drawing/2014/main" xmlns="" id="{A2E86324-DB84-41A1-B920-2AFC94B4995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" y="703825"/>
            <a:ext cx="12192005" cy="6154176"/>
          </a:xfrm>
          <a:prstGeom prst="rect">
            <a:avLst/>
          </a:prstGeom>
        </p:spPr>
      </p:pic>
      <p:pic>
        <p:nvPicPr>
          <p:cNvPr id="16" name="Kép 15">
            <a:extLst>
              <a:ext uri="{FF2B5EF4-FFF2-40B4-BE49-F238E27FC236}">
                <a16:creationId xmlns:a16="http://schemas.microsoft.com/office/drawing/2014/main" xmlns="" id="{A1598A56-3F71-4610-87B1-8191898BD65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" y="703825"/>
            <a:ext cx="12192005" cy="6154176"/>
          </a:xfrm>
          <a:prstGeom prst="rect">
            <a:avLst/>
          </a:prstGeom>
        </p:spPr>
      </p:pic>
      <p:pic>
        <p:nvPicPr>
          <p:cNvPr id="18" name="Kép 17">
            <a:extLst>
              <a:ext uri="{FF2B5EF4-FFF2-40B4-BE49-F238E27FC236}">
                <a16:creationId xmlns:a16="http://schemas.microsoft.com/office/drawing/2014/main" xmlns="" id="{6FC97A5E-C0F3-4257-A44E-2268927877A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" y="703825"/>
            <a:ext cx="12192005" cy="6154176"/>
          </a:xfrm>
          <a:prstGeom prst="rect">
            <a:avLst/>
          </a:prstGeom>
        </p:spPr>
      </p:pic>
      <p:pic>
        <p:nvPicPr>
          <p:cNvPr id="20" name="Kép 19">
            <a:extLst>
              <a:ext uri="{FF2B5EF4-FFF2-40B4-BE49-F238E27FC236}">
                <a16:creationId xmlns:a16="http://schemas.microsoft.com/office/drawing/2014/main" xmlns="" id="{9FB8DA01-F874-47FE-8DA4-D24EAAD71C2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03824"/>
            <a:ext cx="12192005" cy="6154176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3384468" y="0"/>
            <a:ext cx="88075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>
                <a:hlinkClick r:id="rId9"/>
              </a:rPr>
              <a:t>http://</a:t>
            </a:r>
            <a:r>
              <a:rPr lang="hu-HU" dirty="0" smtClean="0">
                <a:hlinkClick r:id="rId9"/>
              </a:rPr>
              <a:t>matek.fazekas.hu/index.php?option=com_content&amp;view=article&amp;id=147:20061117-laczko-laszlo-geoismetles&amp;catid=21&amp;Itemid=136</a:t>
            </a:r>
            <a:endParaRPr lang="hu-HU" dirty="0" smtClean="0"/>
          </a:p>
        </p:txBody>
      </p:sp>
    </p:spTree>
    <p:extLst>
      <p:ext uri="{BB962C8B-B14F-4D97-AF65-F5344CB8AC3E}">
        <p14:creationId xmlns:p14="http://schemas.microsoft.com/office/powerpoint/2010/main" val="3864599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ím 1">
                <a:extLst>
                  <a:ext uri="{FF2B5EF4-FFF2-40B4-BE49-F238E27FC236}">
                    <a16:creationId xmlns:a16="http://schemas.microsoft.com/office/drawing/2014/main" xmlns="" id="{2D5D65C9-8153-4D55-A8E8-1637221C4BCC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0" y="365125"/>
                <a:ext cx="12192000" cy="4766168"/>
              </a:xfrm>
            </p:spPr>
            <p:txBody>
              <a:bodyPr>
                <a:normAutofit/>
              </a:bodyPr>
              <a:lstStyle/>
              <a:p>
                <a:pPr lvl="0" algn="ctr"/>
                <a:r>
                  <a:rPr lang="hu-HU" sz="3600" b="1" i="1" dirty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entury Schoolbook" panose="02040604050505020304" pitchFamily="18" charset="0"/>
                  </a:rPr>
                  <a:t>Az </a:t>
                </a:r>
                <a14:m>
                  <m:oMath xmlns:m="http://schemas.openxmlformats.org/officeDocument/2006/math">
                    <m:r>
                      <a:rPr lang="hu-HU" sz="3600" b="1" i="1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𝑨𝑩𝑪</m:t>
                    </m:r>
                  </m:oMath>
                </a14:m>
                <a:r>
                  <a:rPr lang="hu-HU" sz="3600" b="1" i="1" dirty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entury Schoolbook" panose="02040604050505020304" pitchFamily="18" charset="0"/>
                  </a:rPr>
                  <a:t> hegyesszögű háromszög magasságpontja </a:t>
                </a:r>
                <a14:m>
                  <m:oMath xmlns:m="http://schemas.openxmlformats.org/officeDocument/2006/math">
                    <m:r>
                      <a:rPr lang="hu-HU" sz="3600" b="1" i="1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𝑴</m:t>
                    </m:r>
                  </m:oMath>
                </a14:m>
                <a:r>
                  <a:rPr lang="hu-HU" sz="3600" b="1" i="1" dirty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entury Schoolbook" panose="02040604050505020304" pitchFamily="18" charset="0"/>
                  </a:rPr>
                  <a:t>, Feuerbach-körének középpontja </a:t>
                </a:r>
                <a14:m>
                  <m:oMath xmlns:m="http://schemas.openxmlformats.org/officeDocument/2006/math">
                    <m:r>
                      <a:rPr lang="hu-HU" sz="3600" b="1" i="1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𝑲</m:t>
                    </m:r>
                  </m:oMath>
                </a14:m>
                <a:r>
                  <a:rPr lang="hu-HU" sz="3600" b="1" i="1" dirty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entury Schoolbook" panose="02040604050505020304" pitchFamily="18" charset="0"/>
                  </a:rPr>
                  <a:t>. Az </a:t>
                </a:r>
                <a14:m>
                  <m:oMath xmlns:m="http://schemas.openxmlformats.org/officeDocument/2006/math">
                    <m:r>
                      <a:rPr lang="hu-HU" sz="3600" b="1" i="1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𝑨𝑲</m:t>
                    </m:r>
                  </m:oMath>
                </a14:m>
                <a:r>
                  <a:rPr lang="hu-HU" sz="3600" b="1" i="1" dirty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entury Schoolbook" panose="02040604050505020304" pitchFamily="18" charset="0"/>
                  </a:rPr>
                  <a:t> szakaszra az </a:t>
                </a:r>
                <a14:m>
                  <m:oMath xmlns:m="http://schemas.openxmlformats.org/officeDocument/2006/math">
                    <m:r>
                      <a:rPr lang="hu-HU" sz="3600" b="1" i="1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𝑲</m:t>
                    </m:r>
                  </m:oMath>
                </a14:m>
                <a:r>
                  <a:rPr lang="hu-HU" sz="3600" b="1" i="1" dirty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entury Schoolbook" panose="02040604050505020304" pitchFamily="18" charset="0"/>
                  </a:rPr>
                  <a:t> pontban emelt merőleges egyenesre bocsássunk merőlegeseket a </a:t>
                </a:r>
                <a14:m>
                  <m:oMath xmlns:m="http://schemas.openxmlformats.org/officeDocument/2006/math">
                    <m:r>
                      <a:rPr lang="hu-HU" sz="3600" b="1" i="1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 </m:t>
                    </m:r>
                    <m:r>
                      <a:rPr lang="hu-HU" sz="3600" b="1" i="1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𝑩</m:t>
                    </m:r>
                    <m:r>
                      <a:rPr lang="hu-HU" sz="3600" b="1" i="1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, </m:t>
                    </m:r>
                    <m:r>
                      <a:rPr lang="hu-HU" sz="3600" b="1" i="1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𝑪</m:t>
                    </m:r>
                    <m:r>
                      <a:rPr lang="hu-HU" sz="3600" b="1" i="1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, </m:t>
                    </m:r>
                    <m:r>
                      <a:rPr lang="hu-HU" sz="3600" b="1" i="1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𝑴</m:t>
                    </m:r>
                  </m:oMath>
                </a14:m>
                <a:r>
                  <a:rPr lang="hu-HU" sz="3600" b="1" i="1" dirty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entury Schoolbook" panose="02040604050505020304" pitchFamily="18" charset="0"/>
                  </a:rPr>
                  <a:t> pontokból, a merőlegesek talppontjai rendre </a:t>
                </a:r>
                <a14:m>
                  <m:oMath xmlns:m="http://schemas.openxmlformats.org/officeDocument/2006/math">
                    <m:r>
                      <a:rPr lang="hu-HU" sz="3600" b="1" i="1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hu-HU" sz="3600" b="1" i="1">
                            <a:solidFill>
                              <a:srgbClr val="C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sz="3600" b="1" i="1">
                            <a:solidFill>
                              <a:srgbClr val="C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𝑩</m:t>
                        </m:r>
                      </m:e>
                      <m:sub>
                        <m:r>
                          <a:rPr lang="hu-HU" sz="3600" b="1" i="1">
                            <a:solidFill>
                              <a:srgbClr val="C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hu-HU" sz="3600" b="1" i="1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hu-HU" sz="3600" b="1" i="1">
                            <a:solidFill>
                              <a:srgbClr val="C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sz="3600" b="1" i="1">
                            <a:solidFill>
                              <a:srgbClr val="C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lang="hu-HU" sz="3600" b="1" i="1">
                            <a:solidFill>
                              <a:srgbClr val="C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hu-HU" sz="3600" b="1" i="1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hu-HU" sz="3600" b="1" i="1">
                            <a:solidFill>
                              <a:srgbClr val="C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sz="3600" b="1" i="1">
                            <a:solidFill>
                              <a:srgbClr val="C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𝑴</m:t>
                        </m:r>
                      </m:e>
                      <m:sub>
                        <m:r>
                          <a:rPr lang="hu-HU" sz="3600" b="1" i="1">
                            <a:solidFill>
                              <a:srgbClr val="C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hu-HU" sz="3600" b="1" i="1" dirty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entury Schoolbook" panose="02040604050505020304" pitchFamily="18" charset="0"/>
                  </a:rPr>
                  <a:t>. Mutassuk meg, hogy</a:t>
                </a:r>
                <a:br>
                  <a:rPr lang="hu-HU" sz="3600" b="1" i="1" dirty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entury Schoolbook" panose="02040604050505020304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sz="3600" b="1" i="1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𝑩</m:t>
                      </m:r>
                      <m:sSub>
                        <m:sSubPr>
                          <m:ctrlPr>
                            <a:rPr lang="hu-HU" sz="3600" b="1" i="1">
                              <a:solidFill>
                                <a:srgbClr val="C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3600" b="1" i="1">
                              <a:solidFill>
                                <a:srgbClr val="C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𝑩</m:t>
                          </m:r>
                        </m:e>
                        <m:sub>
                          <m:r>
                            <a:rPr lang="hu-HU" sz="3600" b="1" i="1">
                              <a:solidFill>
                                <a:srgbClr val="C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hu-HU" sz="3600" b="1" i="1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hu-HU" sz="3600" b="1" i="1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𝑪</m:t>
                      </m:r>
                      <m:sSub>
                        <m:sSubPr>
                          <m:ctrlPr>
                            <a:rPr lang="hu-HU" sz="3600" b="1" i="1">
                              <a:solidFill>
                                <a:srgbClr val="C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3600" b="1" i="1">
                              <a:solidFill>
                                <a:srgbClr val="C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  <m:sub>
                          <m:r>
                            <a:rPr lang="hu-HU" sz="3600" b="1" i="1">
                              <a:solidFill>
                                <a:srgbClr val="C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hu-HU" sz="3600" b="1" i="1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hu-HU" sz="3600" b="1" i="1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𝑴</m:t>
                      </m:r>
                      <m:sSub>
                        <m:sSubPr>
                          <m:ctrlPr>
                            <a:rPr lang="hu-HU" sz="3600" b="1" i="1">
                              <a:solidFill>
                                <a:srgbClr val="C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3600" b="1" i="1">
                              <a:solidFill>
                                <a:srgbClr val="C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𝑴</m:t>
                          </m:r>
                        </m:e>
                        <m:sub>
                          <m:r>
                            <a:rPr lang="hu-HU" sz="3600" b="1" i="1">
                              <a:solidFill>
                                <a:srgbClr val="C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hu-HU" sz="3600" b="1" i="1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hu-HU" sz="3600" b="1" i="1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𝑨𝑲</m:t>
                      </m:r>
                      <m:r>
                        <a:rPr lang="hu-HU" sz="3600" b="1" i="1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 .</m:t>
                      </m:r>
                    </m:oMath>
                  </m:oMathPara>
                </a14:m>
                <a:r>
                  <a:rPr lang="hu-HU" sz="3600" b="1" i="1" dirty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entury Schoolbook" panose="02040604050505020304" pitchFamily="18" charset="0"/>
                  </a:rPr>
                  <a:t/>
                </a:r>
                <a:br>
                  <a:rPr lang="hu-HU" sz="3600" b="1" i="1" dirty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entury Schoolbook" panose="02040604050505020304" pitchFamily="18" charset="0"/>
                  </a:rPr>
                </a:br>
                <a:r>
                  <a:rPr lang="hu-HU" b="1" i="1" dirty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entury Schoolbook" panose="02040604050505020304" pitchFamily="18" charset="0"/>
                  </a:rPr>
                  <a:t/>
                </a:r>
                <a:br>
                  <a:rPr lang="hu-HU" b="1" i="1" dirty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entury Schoolbook" panose="02040604050505020304" pitchFamily="18" charset="0"/>
                  </a:rPr>
                </a:br>
                <a:endParaRPr lang="hu-HU" b="1" i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Schoolbook" panose="02040604050505020304" pitchFamily="18" charset="0"/>
                </a:endParaRPr>
              </a:p>
            </p:txBody>
          </p:sp>
        </mc:Choice>
        <mc:Fallback xmlns="">
          <p:sp>
            <p:nvSpPr>
              <p:cNvPr id="2" name="Cím 1">
                <a:extLst>
                  <a:ext uri="{FF2B5EF4-FFF2-40B4-BE49-F238E27FC236}">
                    <a16:creationId xmlns:a16="http://schemas.microsoft.com/office/drawing/2014/main" id="{2D5D65C9-8153-4D55-A8E8-1637221C4BC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0" y="365125"/>
                <a:ext cx="12192000" cy="4766168"/>
              </a:xfrm>
              <a:blipFill>
                <a:blip r:embed="rId2"/>
                <a:stretch>
                  <a:fillRect l="-1300" t="-3325" r="-2800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zövegdoboz 3">
            <a:extLst>
              <a:ext uri="{FF2B5EF4-FFF2-40B4-BE49-F238E27FC236}">
                <a16:creationId xmlns:a16="http://schemas.microsoft.com/office/drawing/2014/main" xmlns="" id="{F0579EBF-91BE-42AB-BBC4-CBE1507C8062}"/>
              </a:ext>
            </a:extLst>
          </p:cNvPr>
          <p:cNvSpPr txBox="1"/>
          <p:nvPr/>
        </p:nvSpPr>
        <p:spPr>
          <a:xfrm>
            <a:off x="0" y="4332303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u="sng" dirty="0">
                <a:solidFill>
                  <a:srgbClr val="C00000"/>
                </a:solidFill>
                <a:hlinkClick r:id="rId3"/>
              </a:rPr>
              <a:t>http://artofproblemsolving.com</a:t>
            </a:r>
            <a:endParaRPr lang="hu-HU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6775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>
            <a:extLst>
              <a:ext uri="{FF2B5EF4-FFF2-40B4-BE49-F238E27FC236}">
                <a16:creationId xmlns:a16="http://schemas.microsoft.com/office/drawing/2014/main" xmlns="" id="{810DA2C2-218D-4C2B-90C8-FB3DA58131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642" y="732027"/>
            <a:ext cx="11831358" cy="6125973"/>
          </a:xfrm>
          <a:prstGeom prst="rect">
            <a:avLst/>
          </a:prstGeom>
        </p:spPr>
      </p:pic>
      <p:pic>
        <p:nvPicPr>
          <p:cNvPr id="8" name="Kép 7">
            <a:extLst>
              <a:ext uri="{FF2B5EF4-FFF2-40B4-BE49-F238E27FC236}">
                <a16:creationId xmlns:a16="http://schemas.microsoft.com/office/drawing/2014/main" xmlns="" id="{CE004139-7E96-493A-B60B-78DF301BA2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642" y="732026"/>
            <a:ext cx="11831358" cy="6125973"/>
          </a:xfrm>
          <a:prstGeom prst="rect">
            <a:avLst/>
          </a:prstGeom>
        </p:spPr>
      </p:pic>
      <p:pic>
        <p:nvPicPr>
          <p:cNvPr id="11" name="Kép 10">
            <a:extLst>
              <a:ext uri="{FF2B5EF4-FFF2-40B4-BE49-F238E27FC236}">
                <a16:creationId xmlns:a16="http://schemas.microsoft.com/office/drawing/2014/main" xmlns="" id="{F76BD0D5-DF02-4F11-95AE-1B886C8274A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642" y="732027"/>
            <a:ext cx="11831358" cy="6125973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xmlns="" id="{45FDB945-8E61-4058-AE05-D346ADF129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5400000">
            <a:off x="845274" y="603503"/>
            <a:ext cx="1788198" cy="2596897"/>
          </a:xfrm>
        </p:spPr>
        <p:txBody>
          <a:bodyPr vert="horz">
            <a:normAutofit/>
            <a:scene3d>
              <a:camera prst="orthographicFront">
                <a:rot lat="21594000" lon="0" rev="5400000"/>
              </a:camera>
              <a:lightRig rig="threePt" dir="t"/>
            </a:scene3d>
          </a:bodyPr>
          <a:lstStyle/>
          <a:p>
            <a:r>
              <a:rPr lang="hu-HU" sz="2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  <a:t>Megoldás:</a:t>
            </a:r>
          </a:p>
        </p:txBody>
      </p:sp>
    </p:spTree>
    <p:extLst>
      <p:ext uri="{BB962C8B-B14F-4D97-AF65-F5344CB8AC3E}">
        <p14:creationId xmlns:p14="http://schemas.microsoft.com/office/powerpoint/2010/main" val="3072185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ím 1">
                <a:extLst>
                  <a:ext uri="{FF2B5EF4-FFF2-40B4-BE49-F238E27FC236}">
                    <a16:creationId xmlns:a16="http://schemas.microsoft.com/office/drawing/2014/main" xmlns="" id="{DBECC91D-D03E-48FD-85FF-4EDEEFCEA53F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0" y="365125"/>
                <a:ext cx="12192000" cy="4779899"/>
              </a:xfrm>
            </p:spPr>
            <p:txBody>
              <a:bodyPr>
                <a:normAutofit fontScale="90000"/>
              </a:bodyPr>
              <a:lstStyle/>
              <a:p>
                <a:pPr algn="ctr"/>
                <a:r>
                  <a:rPr lang="hu-HU" sz="3600" b="1" i="1" dirty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entury Schoolbook" panose="02040604050505020304" pitchFamily="18" charset="0"/>
                  </a:rPr>
                  <a:t>Az </a:t>
                </a:r>
                <a14:m>
                  <m:oMath xmlns:m="http://schemas.openxmlformats.org/officeDocument/2006/math">
                    <m:r>
                      <a:rPr lang="hu-HU" sz="3600" b="1" i="1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𝑨𝑩𝑪</m:t>
                    </m:r>
                  </m:oMath>
                </a14:m>
                <a:r>
                  <a:rPr lang="hu-HU" sz="3600" b="1" i="1" dirty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entury Schoolbook" panose="02040604050505020304" pitchFamily="18" charset="0"/>
                  </a:rPr>
                  <a:t> hegyesszögű háromszög körülírt körének középpontja </a:t>
                </a:r>
                <a14:m>
                  <m:oMath xmlns:m="http://schemas.openxmlformats.org/officeDocument/2006/math">
                    <m:r>
                      <a:rPr lang="hu-HU" sz="3600" b="1" i="1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𝑶</m:t>
                    </m:r>
                  </m:oMath>
                </a14:m>
                <a:r>
                  <a:rPr lang="hu-HU" sz="3600" b="1" i="1" dirty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entury Schoolbook" panose="02040604050505020304" pitchFamily="18" charset="0"/>
                  </a:rPr>
                  <a:t>, magasságpontja </a:t>
                </a:r>
                <a14:m>
                  <m:oMath xmlns:m="http://schemas.openxmlformats.org/officeDocument/2006/math">
                    <m:r>
                      <a:rPr lang="hu-HU" sz="3600" b="1" i="1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𝑴</m:t>
                    </m:r>
                  </m:oMath>
                </a14:m>
                <a:r>
                  <a:rPr lang="hu-HU" sz="3600" b="1" i="1" dirty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entury Schoolbook" panose="02040604050505020304" pitchFamily="18" charset="0"/>
                  </a:rPr>
                  <a:t>. Tükrözzük az </a:t>
                </a:r>
                <a14:m>
                  <m:oMath xmlns:m="http://schemas.openxmlformats.org/officeDocument/2006/math">
                    <m:r>
                      <a:rPr lang="hu-HU" sz="3600" b="1" i="1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hu-HU" sz="3600" b="1" i="1" dirty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entury Schoolbook" panose="02040604050505020304" pitchFamily="18" charset="0"/>
                  </a:rPr>
                  <a:t> pontot a </a:t>
                </a:r>
                <a14:m>
                  <m:oMath xmlns:m="http://schemas.openxmlformats.org/officeDocument/2006/math">
                    <m:r>
                      <a:rPr lang="hu-HU" sz="3600" b="1" i="1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𝑩𝑪</m:t>
                    </m:r>
                  </m:oMath>
                </a14:m>
                <a:r>
                  <a:rPr lang="hu-HU" sz="3600" b="1" i="1" dirty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entury Schoolbook" panose="02040604050505020304" pitchFamily="18" charset="0"/>
                  </a:rPr>
                  <a:t> oldal felezőmerőlegesére, a </a:t>
                </a:r>
                <a14:m>
                  <m:oMath xmlns:m="http://schemas.openxmlformats.org/officeDocument/2006/math">
                    <m:r>
                      <a:rPr lang="hu-HU" sz="3600" b="1" i="1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hu-HU" sz="3600" b="1" i="1" dirty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entury Schoolbook" panose="02040604050505020304" pitchFamily="18" charset="0"/>
                  </a:rPr>
                  <a:t> pontot a </a:t>
                </a:r>
                <a14:m>
                  <m:oMath xmlns:m="http://schemas.openxmlformats.org/officeDocument/2006/math">
                    <m:r>
                      <a:rPr lang="hu-HU" sz="3600" b="1" i="1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𝑪𝑨</m:t>
                    </m:r>
                  </m:oMath>
                </a14:m>
                <a:r>
                  <a:rPr lang="hu-HU" sz="3600" b="1" i="1" dirty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entury Schoolbook" panose="02040604050505020304" pitchFamily="18" charset="0"/>
                  </a:rPr>
                  <a:t> oldal felezőmerőlegesére, végül a </a:t>
                </a:r>
                <a14:m>
                  <m:oMath xmlns:m="http://schemas.openxmlformats.org/officeDocument/2006/math">
                    <m:r>
                      <a:rPr lang="hu-HU" sz="3600" b="1" i="1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𝑪</m:t>
                    </m:r>
                  </m:oMath>
                </a14:m>
                <a:r>
                  <a:rPr lang="hu-HU" sz="3600" b="1" i="1" dirty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entury Schoolbook" panose="02040604050505020304" pitchFamily="18" charset="0"/>
                  </a:rPr>
                  <a:t> pontot az </a:t>
                </a:r>
                <a14:m>
                  <m:oMath xmlns:m="http://schemas.openxmlformats.org/officeDocument/2006/math">
                    <m:r>
                      <a:rPr lang="hu-HU" sz="3600" b="1" i="1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𝑨𝑩</m:t>
                    </m:r>
                  </m:oMath>
                </a14:m>
                <a:r>
                  <a:rPr lang="hu-HU" sz="3600" b="1" i="1" dirty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entury Schoolbook" panose="02040604050505020304" pitchFamily="18" charset="0"/>
                  </a:rPr>
                  <a:t> oldal felezőmerőlegesére, a tükörképek rendre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u-HU" sz="3600" b="1" i="1">
                            <a:solidFill>
                              <a:srgbClr val="C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sz="3600" b="1" i="1">
                            <a:solidFill>
                              <a:srgbClr val="C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b>
                        <m:r>
                          <a:rPr lang="hu-HU" sz="3600" b="1" i="1">
                            <a:solidFill>
                              <a:srgbClr val="C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hu-HU" sz="3600" b="1" i="1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hu-HU" sz="3600" b="1" i="1">
                            <a:solidFill>
                              <a:srgbClr val="C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sz="3600" b="1" i="1">
                            <a:solidFill>
                              <a:srgbClr val="C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𝑩</m:t>
                        </m:r>
                      </m:e>
                      <m:sub>
                        <m:r>
                          <a:rPr lang="hu-HU" sz="3600" b="1" i="1">
                            <a:solidFill>
                              <a:srgbClr val="C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hu-HU" sz="3600" b="1" i="1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hu-HU" sz="3600" b="1" i="1">
                            <a:solidFill>
                              <a:srgbClr val="C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sz="3600" b="1" i="1">
                            <a:solidFill>
                              <a:srgbClr val="C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lang="hu-HU" sz="3600" b="1" i="1">
                            <a:solidFill>
                              <a:srgbClr val="C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hu-HU" sz="3600" b="1" i="1" dirty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entury Schoolbook" panose="02040604050505020304" pitchFamily="18" charset="0"/>
                  </a:rPr>
                  <a:t>. Legyen az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u-HU" sz="3600" b="1" i="1">
                            <a:solidFill>
                              <a:srgbClr val="C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sz="3600" b="1" i="1">
                            <a:solidFill>
                              <a:srgbClr val="C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b>
                        <m:r>
                          <a:rPr lang="hu-HU" sz="3600" b="1" i="1">
                            <a:solidFill>
                              <a:srgbClr val="C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sSub>
                      <m:sSubPr>
                        <m:ctrlPr>
                          <a:rPr lang="hu-HU" sz="3600" b="1" i="1">
                            <a:solidFill>
                              <a:srgbClr val="C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sz="3600" b="1" i="1">
                            <a:solidFill>
                              <a:srgbClr val="C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𝑩</m:t>
                        </m:r>
                      </m:e>
                      <m:sub>
                        <m:r>
                          <a:rPr lang="hu-HU" sz="3600" b="1" i="1">
                            <a:solidFill>
                              <a:srgbClr val="C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sSub>
                      <m:sSubPr>
                        <m:ctrlPr>
                          <a:rPr lang="hu-HU" sz="3600" b="1" i="1">
                            <a:solidFill>
                              <a:srgbClr val="C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sz="3600" b="1" i="1">
                            <a:solidFill>
                              <a:srgbClr val="C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lang="hu-HU" sz="3600" b="1" i="1">
                            <a:solidFill>
                              <a:srgbClr val="C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hu-HU" sz="3600" b="1" i="1" dirty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entury Schoolbook" panose="02040604050505020304" pitchFamily="18" charset="0"/>
                  </a:rPr>
                  <a:t> háromszög beírt körének középpontja </a:t>
                </a:r>
                <a14:m>
                  <m:oMath xmlns:m="http://schemas.openxmlformats.org/officeDocument/2006/math">
                    <m:r>
                      <a:rPr lang="hu-HU" sz="3600" b="1" i="1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𝑲</m:t>
                    </m:r>
                  </m:oMath>
                </a14:m>
                <a:r>
                  <a:rPr lang="hu-HU" sz="3600" b="1" i="1" dirty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entury Schoolbook" panose="02040604050505020304" pitchFamily="18" charset="0"/>
                  </a:rPr>
                  <a:t>. Bizonyítsuk be, hogy az </a:t>
                </a:r>
                <a14:m>
                  <m:oMath xmlns:m="http://schemas.openxmlformats.org/officeDocument/2006/math">
                    <m:r>
                      <a:rPr lang="hu-HU" sz="3600" b="1" i="1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𝑶</m:t>
                    </m:r>
                  </m:oMath>
                </a14:m>
                <a:r>
                  <a:rPr lang="hu-HU" sz="3600" b="1" i="1" dirty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entury Schoolbook" panose="02040604050505020304" pitchFamily="18" charset="0"/>
                  </a:rPr>
                  <a:t> pont felezi az </a:t>
                </a:r>
                <a14:m>
                  <m:oMath xmlns:m="http://schemas.openxmlformats.org/officeDocument/2006/math">
                    <m:r>
                      <a:rPr lang="hu-HU" sz="3600" b="1" i="1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𝑴𝑲</m:t>
                    </m:r>
                  </m:oMath>
                </a14:m>
                <a:r>
                  <a:rPr lang="hu-HU" sz="3600" b="1" i="1" dirty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entury Schoolbook" panose="02040604050505020304" pitchFamily="18" charset="0"/>
                  </a:rPr>
                  <a:t> szakaszt.</a:t>
                </a:r>
                <a:br>
                  <a:rPr lang="hu-HU" sz="3600" b="1" i="1" dirty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entury Schoolbook" panose="02040604050505020304" pitchFamily="18" charset="0"/>
                  </a:rPr>
                </a:br>
                <a:r>
                  <a:rPr lang="hu-HU" sz="3600" b="1" i="1" dirty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entury Schoolbook" panose="02040604050505020304" pitchFamily="18" charset="0"/>
                  </a:rPr>
                  <a:t/>
                </a:r>
                <a:br>
                  <a:rPr lang="hu-HU" sz="3600" b="1" i="1" dirty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entury Schoolbook" panose="02040604050505020304" pitchFamily="18" charset="0"/>
                  </a:rPr>
                </a:br>
                <a:r>
                  <a:rPr lang="hu-HU" sz="3600" b="1" i="1" dirty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entury Schoolbook" panose="02040604050505020304" pitchFamily="18" charset="0"/>
                  </a:rPr>
                  <a:t>KÖMAL B. 4708.</a:t>
                </a:r>
              </a:p>
            </p:txBody>
          </p:sp>
        </mc:Choice>
        <mc:Fallback xmlns="">
          <p:sp>
            <p:nvSpPr>
              <p:cNvPr id="2" name="Cím 1">
                <a:extLst>
                  <a:ext uri="{FF2B5EF4-FFF2-40B4-BE49-F238E27FC236}">
                    <a16:creationId xmlns:a16="http://schemas.microsoft.com/office/drawing/2014/main" id="{DBECC91D-D03E-48FD-85FF-4EDEEFCEA53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0" y="365125"/>
                <a:ext cx="12192000" cy="4779899"/>
              </a:xfrm>
              <a:blipFill>
                <a:blip r:embed="rId2"/>
                <a:stretch>
                  <a:fillRect l="-850" r="-2000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50751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379DBAC2-D4DE-4A5F-8B38-8E491BBC29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2066544" cy="1325563"/>
          </a:xfrm>
        </p:spPr>
        <p:txBody>
          <a:bodyPr>
            <a:normAutofit/>
          </a:bodyPr>
          <a:lstStyle/>
          <a:p>
            <a:r>
              <a:rPr lang="hu-HU" sz="28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  <a:t>Megoldás:</a:t>
            </a:r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xmlns="" id="{CF228794-AC84-4FF8-AAAE-EFDD229BEF3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37" t="4169" r="31966"/>
          <a:stretch/>
        </p:blipFill>
        <p:spPr>
          <a:xfrm>
            <a:off x="6336793" y="-1"/>
            <a:ext cx="5855208" cy="5400543"/>
          </a:xfrm>
          <a:prstGeom prst="rect">
            <a:avLst/>
          </a:prstGeom>
        </p:spPr>
      </p:pic>
      <p:pic>
        <p:nvPicPr>
          <p:cNvPr id="8" name="Kép 7">
            <a:extLst>
              <a:ext uri="{FF2B5EF4-FFF2-40B4-BE49-F238E27FC236}">
                <a16:creationId xmlns:a16="http://schemas.microsoft.com/office/drawing/2014/main" xmlns="" id="{301D387F-0BBC-424F-A7DA-EFFFE35994F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34" t="3188" r="29386" b="-3188"/>
          <a:stretch/>
        </p:blipFill>
        <p:spPr>
          <a:xfrm>
            <a:off x="-1" y="1196756"/>
            <a:ext cx="6336793" cy="5871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353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artalom helye 3">
                <a:extLst>
                  <a:ext uri="{FF2B5EF4-FFF2-40B4-BE49-F238E27FC236}">
                    <a16:creationId xmlns:a16="http://schemas.microsoft.com/office/drawing/2014/main" xmlns="" id="{2039559D-90FB-4CB8-BD3B-B93C531D661E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0" y="0"/>
                <a:ext cx="12192000" cy="2999232"/>
              </a:xfrm>
            </p:spPr>
            <p:txBody>
              <a:bodyPr>
                <a:normAutofit fontScale="90000"/>
              </a:bodyPr>
              <a:lstStyle/>
              <a:p>
                <a:r>
                  <a:rPr lang="hu-HU" sz="2800" b="1" i="1" dirty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entury Schoolbook" panose="02040604050505020304" pitchFamily="18" charset="0"/>
                  </a:rPr>
                  <a:t>A hegyesszögű </a:t>
                </a:r>
                <a14:m>
                  <m:oMath xmlns:m="http://schemas.openxmlformats.org/officeDocument/2006/math">
                    <m:r>
                      <a:rPr lang="hu-HU" sz="2800" b="1" i="1" dirty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𝑨𝑩𝑪</m:t>
                    </m:r>
                  </m:oMath>
                </a14:m>
                <a:r>
                  <a:rPr lang="hu-HU" sz="2800" b="1" i="1" dirty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entury Schoolbook" panose="02040604050505020304" pitchFamily="18" charset="0"/>
                  </a:rPr>
                  <a:t> háromszög </a:t>
                </a:r>
                <a14:m>
                  <m:oMath xmlns:m="http://schemas.openxmlformats.org/officeDocument/2006/math">
                    <m:r>
                      <a:rPr lang="hu-HU" sz="2800" b="1" i="1" dirty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hu-HU" sz="2800" b="1" i="1" dirty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entury Schoolbook" panose="02040604050505020304" pitchFamily="18" charset="0"/>
                  </a:rPr>
                  <a:t> és </a:t>
                </a:r>
                <a14:m>
                  <m:oMath xmlns:m="http://schemas.openxmlformats.org/officeDocument/2006/math">
                    <m:r>
                      <a:rPr lang="hu-HU" sz="2800" b="1" i="1" dirty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𝑪</m:t>
                    </m:r>
                  </m:oMath>
                </a14:m>
                <a:r>
                  <a:rPr lang="hu-HU" sz="2800" b="1" i="1" dirty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entury Schoolbook" panose="02040604050505020304" pitchFamily="18" charset="0"/>
                  </a:rPr>
                  <a:t> csúcsából induló magasságvonal talppontja az </a:t>
                </a:r>
                <a14:m>
                  <m:oMath xmlns:m="http://schemas.openxmlformats.org/officeDocument/2006/math">
                    <m:r>
                      <a:rPr lang="hu-HU" sz="2800" b="1" i="1" dirty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𝑨𝑪</m:t>
                    </m:r>
                  </m:oMath>
                </a14:m>
                <a:r>
                  <a:rPr lang="hu-HU" sz="2800" b="1" i="1" dirty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entury Schoolbook" panose="02040604050505020304" pitchFamily="18" charset="0"/>
                  </a:rPr>
                  <a:t>, illetve </a:t>
                </a:r>
                <a14:m>
                  <m:oMath xmlns:m="http://schemas.openxmlformats.org/officeDocument/2006/math">
                    <m:r>
                      <a:rPr lang="hu-HU" sz="2800" b="1" i="1" dirty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𝑨𝑩</m:t>
                    </m:r>
                  </m:oMath>
                </a14:m>
                <a:r>
                  <a:rPr lang="hu-HU" sz="2800" b="1" i="1" dirty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entury Schoolbook" panose="02040604050505020304" pitchFamily="18" charset="0"/>
                  </a:rPr>
                  <a:t> oldalon rendre </a:t>
                </a:r>
                <a14:m>
                  <m:oMath xmlns:m="http://schemas.openxmlformats.org/officeDocument/2006/math">
                    <m:r>
                      <a:rPr lang="hu-HU" sz="2800" b="1" i="1" dirty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𝑫</m:t>
                    </m:r>
                  </m:oMath>
                </a14:m>
                <a:r>
                  <a:rPr lang="hu-HU" sz="2800" b="1" i="1" dirty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entury Schoolbook" panose="02040604050505020304" pitchFamily="18" charset="0"/>
                  </a:rPr>
                  <a:t> és </a:t>
                </a:r>
                <a14:m>
                  <m:oMath xmlns:m="http://schemas.openxmlformats.org/officeDocument/2006/math">
                    <m:r>
                      <a:rPr lang="hu-HU" sz="2800" b="1" i="1" dirty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𝑬</m:t>
                    </m:r>
                  </m:oMath>
                </a14:m>
                <a:r>
                  <a:rPr lang="hu-HU" sz="2800" b="1" i="1" dirty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entury Schoolbook" panose="02040604050505020304" pitchFamily="18" charset="0"/>
                  </a:rPr>
                  <a:t>, a </a:t>
                </a:r>
                <a14:m>
                  <m:oMath xmlns:m="http://schemas.openxmlformats.org/officeDocument/2006/math">
                    <m:r>
                      <a:rPr lang="hu-HU" sz="2800" b="1" i="1" dirty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𝑩𝑪</m:t>
                    </m:r>
                  </m:oMath>
                </a14:m>
                <a:r>
                  <a:rPr lang="hu-HU" sz="2800" b="1" i="1" dirty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entury Schoolbook" panose="02040604050505020304" pitchFamily="18" charset="0"/>
                  </a:rPr>
                  <a:t> oldal felezőpontja </a:t>
                </a:r>
                <a14:m>
                  <m:oMath xmlns:m="http://schemas.openxmlformats.org/officeDocument/2006/math">
                    <m:r>
                      <a:rPr lang="hu-HU" sz="2800" b="1" i="1" dirty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𝑭</m:t>
                    </m:r>
                  </m:oMath>
                </a14:m>
                <a:r>
                  <a:rPr lang="hu-HU" sz="2800" b="1" i="1" dirty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entury Schoolbook" panose="02040604050505020304" pitchFamily="18" charset="0"/>
                  </a:rPr>
                  <a:t>. Az </a:t>
                </a:r>
                <a14:m>
                  <m:oMath xmlns:m="http://schemas.openxmlformats.org/officeDocument/2006/math">
                    <m:r>
                      <a:rPr lang="hu-HU" sz="2800" b="1" i="1" dirty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𝑨𝑭</m:t>
                    </m:r>
                  </m:oMath>
                </a14:m>
                <a:r>
                  <a:rPr lang="hu-HU" sz="2800" b="1" i="1" dirty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entury Schoolbook" panose="02040604050505020304" pitchFamily="18" charset="0"/>
                  </a:rPr>
                  <a:t> és </a:t>
                </a:r>
                <a14:m>
                  <m:oMath xmlns:m="http://schemas.openxmlformats.org/officeDocument/2006/math">
                    <m:r>
                      <a:rPr lang="hu-HU" sz="2800" b="1" i="1" dirty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𝑫𝑬</m:t>
                    </m:r>
                  </m:oMath>
                </a14:m>
                <a:r>
                  <a:rPr lang="hu-HU" sz="2800" b="1" i="1" dirty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entury Schoolbook" panose="02040604050505020304" pitchFamily="18" charset="0"/>
                  </a:rPr>
                  <a:t> szakaszok metszéspontja </a:t>
                </a:r>
                <a14:m>
                  <m:oMath xmlns:m="http://schemas.openxmlformats.org/officeDocument/2006/math">
                    <m:r>
                      <a:rPr lang="hu-HU" sz="2800" b="1" i="1" dirty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𝑴</m:t>
                    </m:r>
                  </m:oMath>
                </a14:m>
                <a:r>
                  <a:rPr lang="hu-HU" sz="2800" b="1" i="1" dirty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entury Schoolbook" panose="02040604050505020304" pitchFamily="18" charset="0"/>
                  </a:rPr>
                  <a:t>, az </a:t>
                </a:r>
                <a14:m>
                  <m:oMath xmlns:m="http://schemas.openxmlformats.org/officeDocument/2006/math">
                    <m:r>
                      <a:rPr lang="hu-HU" sz="2800" b="1" i="1" dirty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𝑴</m:t>
                    </m:r>
                  </m:oMath>
                </a14:m>
                <a:r>
                  <a:rPr lang="hu-HU" sz="2800" b="1" i="1" dirty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entury Schoolbook" panose="02040604050505020304" pitchFamily="18" charset="0"/>
                  </a:rPr>
                  <a:t> pontnak a </a:t>
                </a:r>
                <a14:m>
                  <m:oMath xmlns:m="http://schemas.openxmlformats.org/officeDocument/2006/math">
                    <m:r>
                      <a:rPr lang="hu-HU" sz="2800" b="1" i="1" dirty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𝑩𝑪</m:t>
                    </m:r>
                  </m:oMath>
                </a14:m>
                <a:r>
                  <a:rPr lang="hu-HU" sz="2800" b="1" i="1" dirty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entury Schoolbook" panose="02040604050505020304" pitchFamily="18" charset="0"/>
                  </a:rPr>
                  <a:t> szakaszra eső merőleges vetülete </a:t>
                </a:r>
                <a14:m>
                  <m:oMath xmlns:m="http://schemas.openxmlformats.org/officeDocument/2006/math">
                    <m:r>
                      <a:rPr lang="hu-HU" sz="2800" b="1" i="1" dirty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𝑵</m:t>
                    </m:r>
                  </m:oMath>
                </a14:m>
                <a:r>
                  <a:rPr lang="hu-HU" sz="2800" b="1" i="1" dirty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entury Schoolbook" panose="02040604050505020304" pitchFamily="18" charset="0"/>
                  </a:rPr>
                  <a:t>.</a:t>
                </a:r>
                <a:br>
                  <a:rPr lang="hu-HU" sz="2800" b="1" i="1" dirty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entury Schoolbook" panose="02040604050505020304" pitchFamily="18" charset="0"/>
                  </a:rPr>
                </a:br>
                <a:r>
                  <a:rPr lang="hu-HU" sz="2800" b="1" i="1" dirty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entury Schoolbook" panose="02040604050505020304" pitchFamily="18" charset="0"/>
                  </a:rPr>
                  <a:t>Bizonyítsuk be, hogy az </a:t>
                </a:r>
                <a14:m>
                  <m:oMath xmlns:m="http://schemas.openxmlformats.org/officeDocument/2006/math">
                    <m:r>
                      <a:rPr lang="hu-HU" sz="2800" b="1" i="1" dirty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𝑨𝑵</m:t>
                    </m:r>
                  </m:oMath>
                </a14:m>
                <a:r>
                  <a:rPr lang="hu-HU" sz="2800" b="1" i="1" dirty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entury Schoolbook" panose="02040604050505020304" pitchFamily="18" charset="0"/>
                  </a:rPr>
                  <a:t>  és </a:t>
                </a:r>
                <a14:m>
                  <m:oMath xmlns:m="http://schemas.openxmlformats.org/officeDocument/2006/math">
                    <m:r>
                      <a:rPr lang="hu-HU" sz="2800" b="1" i="1" dirty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𝑫𝑬</m:t>
                    </m:r>
                  </m:oMath>
                </a14:m>
                <a:r>
                  <a:rPr lang="hu-HU" sz="2800" b="1" i="1" dirty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entury Schoolbook" panose="02040604050505020304" pitchFamily="18" charset="0"/>
                  </a:rPr>
                  <a:t> szakaszok metszéspontját az </a:t>
                </a:r>
                <a14:m>
                  <m:oMath xmlns:m="http://schemas.openxmlformats.org/officeDocument/2006/math">
                    <m:r>
                      <a:rPr lang="hu-HU" sz="2800" b="1" i="1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𝑭</m:t>
                    </m:r>
                  </m:oMath>
                </a14:m>
                <a:r>
                  <a:rPr lang="hu-HU" sz="2800" b="1" i="1" dirty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entury Schoolbook" panose="02040604050505020304" pitchFamily="18" charset="0"/>
                  </a:rPr>
                  <a:t> ponttal összekötő egyenesen van az </a:t>
                </a:r>
                <a14:m>
                  <m:oMath xmlns:m="http://schemas.openxmlformats.org/officeDocument/2006/math">
                    <m:r>
                      <a:rPr lang="hu-HU" sz="2800" b="1" i="1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𝑨𝑩𝑪</m:t>
                    </m:r>
                  </m:oMath>
                </a14:m>
                <a:r>
                  <a:rPr lang="hu-HU" sz="2800" b="1" i="1" dirty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entury Schoolbook" panose="02040604050505020304" pitchFamily="18" charset="0"/>
                  </a:rPr>
                  <a:t> háromszög Feuerbach-körének középpontja.</a:t>
                </a:r>
                <a:br>
                  <a:rPr lang="hu-HU" sz="2800" b="1" i="1" dirty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entury Schoolbook" panose="02040604050505020304" pitchFamily="18" charset="0"/>
                  </a:rPr>
                </a:br>
                <a:endParaRPr lang="hu-HU" sz="2800" b="1" i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Schoolbook" panose="02040604050505020304" pitchFamily="18" charset="0"/>
                </a:endParaRPr>
              </a:p>
            </p:txBody>
          </p:sp>
        </mc:Choice>
        <mc:Fallback xmlns="">
          <p:sp>
            <p:nvSpPr>
              <p:cNvPr id="5" name="Tartalom helye 3">
                <a:extLst>
                  <a:ext uri="{FF2B5EF4-FFF2-40B4-BE49-F238E27FC236}">
                    <a16:creationId xmlns:a16="http://schemas.microsoft.com/office/drawing/2014/main" id="{2039559D-90FB-4CB8-BD3B-B93C531D661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0" y="0"/>
                <a:ext cx="12192000" cy="2999232"/>
              </a:xfrm>
              <a:blipFill>
                <a:blip r:embed="rId2"/>
                <a:stretch>
                  <a:fillRect l="-850" t="-407" r="-1000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zövegdoboz 5">
            <a:extLst>
              <a:ext uri="{FF2B5EF4-FFF2-40B4-BE49-F238E27FC236}">
                <a16:creationId xmlns:a16="http://schemas.microsoft.com/office/drawing/2014/main" xmlns="" id="{824D10E9-1DE2-453B-8688-7182C0D91A79}"/>
              </a:ext>
            </a:extLst>
          </p:cNvPr>
          <p:cNvSpPr txBox="1"/>
          <p:nvPr/>
        </p:nvSpPr>
        <p:spPr>
          <a:xfrm>
            <a:off x="0" y="3527286"/>
            <a:ext cx="330626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  <a:t>KÖMAL B. 4749.</a:t>
            </a:r>
          </a:p>
          <a:p>
            <a:pPr algn="ctr"/>
            <a:r>
              <a:rPr lang="hu-HU" sz="28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  <a:t>alapján</a:t>
            </a:r>
          </a:p>
        </p:txBody>
      </p:sp>
      <p:pic>
        <p:nvPicPr>
          <p:cNvPr id="14" name="Kép 13">
            <a:extLst>
              <a:ext uri="{FF2B5EF4-FFF2-40B4-BE49-F238E27FC236}">
                <a16:creationId xmlns:a16="http://schemas.microsoft.com/office/drawing/2014/main" xmlns="" id="{20A7D4AA-8AFB-4DCB-AECC-6ACED4AD5F5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07" t="8602" r="14977" b="12209"/>
          <a:stretch/>
        </p:blipFill>
        <p:spPr>
          <a:xfrm>
            <a:off x="3306267" y="2237617"/>
            <a:ext cx="6614973" cy="4620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3391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8CC61685-3DAC-4303-8822-7952835AAA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5"/>
            <a:ext cx="941033" cy="2608894"/>
          </a:xfrm>
        </p:spPr>
        <p:txBody>
          <a:bodyPr vert="vert270">
            <a:normAutofit/>
          </a:bodyPr>
          <a:lstStyle/>
          <a:p>
            <a:r>
              <a:rPr lang="hu-HU" sz="32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  <a:t>Megoldás:</a:t>
            </a:r>
          </a:p>
        </p:txBody>
      </p:sp>
      <p:pic>
        <p:nvPicPr>
          <p:cNvPr id="8" name="Kép 7">
            <a:extLst>
              <a:ext uri="{FF2B5EF4-FFF2-40B4-BE49-F238E27FC236}">
                <a16:creationId xmlns:a16="http://schemas.microsoft.com/office/drawing/2014/main" xmlns="" id="{677ACC0D-4C84-4912-A2D2-D5357360EE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0978" y="518684"/>
            <a:ext cx="10661022" cy="6339316"/>
          </a:xfrm>
          <a:prstGeom prst="rect">
            <a:avLst/>
          </a:prstGeom>
        </p:spPr>
      </p:pic>
      <p:pic>
        <p:nvPicPr>
          <p:cNvPr id="12" name="Kép 11">
            <a:extLst>
              <a:ext uri="{FF2B5EF4-FFF2-40B4-BE49-F238E27FC236}">
                <a16:creationId xmlns:a16="http://schemas.microsoft.com/office/drawing/2014/main" xmlns="" id="{45442482-DE3F-4726-8EB9-D1EE8EC9A3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0978" y="518684"/>
            <a:ext cx="10661022" cy="6339316"/>
          </a:xfrm>
          <a:prstGeom prst="rect">
            <a:avLst/>
          </a:prstGeom>
        </p:spPr>
      </p:pic>
      <p:pic>
        <p:nvPicPr>
          <p:cNvPr id="14" name="Kép 13">
            <a:extLst>
              <a:ext uri="{FF2B5EF4-FFF2-40B4-BE49-F238E27FC236}">
                <a16:creationId xmlns:a16="http://schemas.microsoft.com/office/drawing/2014/main" xmlns="" id="{FAF4A4D9-2A1B-4905-A833-B6B9E9C050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0978" y="518684"/>
            <a:ext cx="10661022" cy="6339316"/>
          </a:xfrm>
          <a:prstGeom prst="rect">
            <a:avLst/>
          </a:prstGeom>
        </p:spPr>
      </p:pic>
      <p:pic>
        <p:nvPicPr>
          <p:cNvPr id="16" name="Kép 15">
            <a:extLst>
              <a:ext uri="{FF2B5EF4-FFF2-40B4-BE49-F238E27FC236}">
                <a16:creationId xmlns:a16="http://schemas.microsoft.com/office/drawing/2014/main" xmlns="" id="{656BB28E-4E0F-4AB6-A314-A02F938CECE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0978" y="518684"/>
            <a:ext cx="10661022" cy="6339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259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artalom helye 2">
                <a:extLst>
                  <a:ext uri="{FF2B5EF4-FFF2-40B4-BE49-F238E27FC236}">
                    <a16:creationId xmlns:a16="http://schemas.microsoft.com/office/drawing/2014/main" xmlns="" id="{720DB4D4-F5FD-4F94-B36C-82D6907401FB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0" y="0"/>
                <a:ext cx="12192000" cy="2784225"/>
              </a:xfrm>
            </p:spPr>
            <p:txBody>
              <a:bodyPr>
                <a:normAutofit/>
              </a:bodyPr>
              <a:lstStyle/>
              <a:p>
                <a:r>
                  <a:rPr lang="hu-HU" sz="2800" b="1" i="1" dirty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entury Schoolbook" panose="02040604050505020304" pitchFamily="18" charset="0"/>
                  </a:rPr>
                  <a:t>Az </a:t>
                </a:r>
                <a14:m>
                  <m:oMath xmlns:m="http://schemas.openxmlformats.org/officeDocument/2006/math">
                    <m:r>
                      <a:rPr lang="hu-HU" sz="2800" b="1" i="1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𝑨𝑩𝑪</m:t>
                    </m:r>
                  </m:oMath>
                </a14:m>
                <a:r>
                  <a:rPr lang="hu-HU" sz="2800" b="1" i="1" dirty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entury Schoolbook" panose="02040604050505020304" pitchFamily="18" charset="0"/>
                  </a:rPr>
                  <a:t> hegyesszögű háromszög magasságvonalainak talppontjai a </a:t>
                </a:r>
                <a14:m>
                  <m:oMath xmlns:m="http://schemas.openxmlformats.org/officeDocument/2006/math">
                    <m:r>
                      <a:rPr lang="hu-HU" sz="2800" b="1" i="1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𝑩𝑪</m:t>
                    </m:r>
                    <m:r>
                      <a:rPr lang="hu-HU" sz="2800" b="1" i="1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, </m:t>
                    </m:r>
                    <m:r>
                      <a:rPr lang="hu-HU" sz="2800" b="1" i="1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𝑪𝑨</m:t>
                    </m:r>
                    <m:r>
                      <a:rPr lang="hu-HU" sz="2800" b="1" i="1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, </m:t>
                    </m:r>
                    <m:r>
                      <a:rPr lang="hu-HU" sz="2800" b="1" i="1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𝑨𝑩</m:t>
                    </m:r>
                  </m:oMath>
                </a14:m>
                <a:r>
                  <a:rPr lang="hu-HU" sz="2800" b="1" i="1" dirty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entury Schoolbook" panose="02040604050505020304" pitchFamily="18" charset="0"/>
                  </a:rPr>
                  <a:t> oldalakon rendre </a:t>
                </a:r>
                <a14:m>
                  <m:oMath xmlns:m="http://schemas.openxmlformats.org/officeDocument/2006/math">
                    <m:r>
                      <a:rPr lang="hu-HU" sz="2800" b="1" i="1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𝑫</m:t>
                    </m:r>
                    <m:r>
                      <a:rPr lang="hu-HU" sz="2800" b="1" i="1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, </m:t>
                    </m:r>
                    <m:r>
                      <a:rPr lang="hu-HU" sz="2800" b="1" i="1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𝑬</m:t>
                    </m:r>
                    <m:r>
                      <a:rPr lang="hu-HU" sz="2800" b="1" i="1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, </m:t>
                    </m:r>
                    <m:r>
                      <a:rPr lang="hu-HU" sz="2800" b="1" i="1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𝑭</m:t>
                    </m:r>
                  </m:oMath>
                </a14:m>
                <a:r>
                  <a:rPr lang="hu-HU" sz="2800" b="1" i="1" dirty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entury Schoolbook" panose="02040604050505020304" pitchFamily="18" charset="0"/>
                  </a:rPr>
                  <a:t>, az </a:t>
                </a:r>
                <a14:m>
                  <m:oMath xmlns:m="http://schemas.openxmlformats.org/officeDocument/2006/math">
                    <m:r>
                      <a:rPr lang="hu-HU" sz="2800" b="1" i="1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𝑨𝑩𝑪</m:t>
                    </m:r>
                  </m:oMath>
                </a14:m>
                <a:r>
                  <a:rPr lang="hu-HU" sz="2800" b="1" i="1" dirty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entury Schoolbook" panose="02040604050505020304" pitchFamily="18" charset="0"/>
                  </a:rPr>
                  <a:t> háromszög magasságpontja </a:t>
                </a:r>
                <a14:m>
                  <m:oMath xmlns:m="http://schemas.openxmlformats.org/officeDocument/2006/math">
                    <m:r>
                      <a:rPr lang="hu-HU" sz="2800" b="1" i="1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𝑴</m:t>
                    </m:r>
                  </m:oMath>
                </a14:m>
                <a:r>
                  <a:rPr lang="hu-HU" sz="2800" b="1" i="1" dirty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entury Schoolbook" panose="02040604050505020304" pitchFamily="18" charset="0"/>
                  </a:rPr>
                  <a:t>. Jelölje az </a:t>
                </a:r>
                <a14:m>
                  <m:oMath xmlns:m="http://schemas.openxmlformats.org/officeDocument/2006/math">
                    <m:r>
                      <a:rPr lang="hu-HU" sz="2800" b="1" i="1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𝑨𝑩</m:t>
                    </m:r>
                  </m:oMath>
                </a14:m>
                <a:r>
                  <a:rPr lang="hu-HU" sz="2800" b="1" i="1" dirty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entury Schoolbook" panose="02040604050505020304" pitchFamily="18" charset="0"/>
                  </a:rPr>
                  <a:t>, mint átmérő fölé rajzolt kört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u-HU" sz="2800" b="1" i="1">
                            <a:solidFill>
                              <a:srgbClr val="C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sz="2800" b="1" i="1">
                            <a:solidFill>
                              <a:srgbClr val="C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𝒌</m:t>
                        </m:r>
                      </m:e>
                      <m:sub>
                        <m:r>
                          <a:rPr lang="hu-HU" sz="2800" b="1" i="1">
                            <a:solidFill>
                              <a:srgbClr val="C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hu-HU" sz="2800" b="1" i="1" dirty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entury Schoolbook" panose="02040604050505020304" pitchFamily="18" charset="0"/>
                  </a:rPr>
                  <a:t>, a </a:t>
                </a:r>
                <a14:m>
                  <m:oMath xmlns:m="http://schemas.openxmlformats.org/officeDocument/2006/math">
                    <m:r>
                      <a:rPr lang="hu-HU" sz="2800" b="1" i="1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𝑫𝑬𝑴</m:t>
                    </m:r>
                  </m:oMath>
                </a14:m>
                <a:r>
                  <a:rPr lang="hu-HU" sz="2800" b="1" i="1" dirty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entury Schoolbook" panose="02040604050505020304" pitchFamily="18" charset="0"/>
                  </a:rPr>
                  <a:t> háromszög körülírt körét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u-HU" sz="2800" b="1" i="1">
                            <a:solidFill>
                              <a:srgbClr val="C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sz="2800" b="1" i="1">
                            <a:solidFill>
                              <a:srgbClr val="C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𝒌</m:t>
                        </m:r>
                      </m:e>
                      <m:sub>
                        <m:r>
                          <a:rPr lang="hu-HU" sz="2800" b="1" i="1">
                            <a:solidFill>
                              <a:srgbClr val="C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hu-HU" sz="2800" b="1" i="1" dirty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entury Schoolbook" panose="02040604050505020304" pitchFamily="18" charset="0"/>
                  </a:rPr>
                  <a:t>. Vegyük föl 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u-HU" sz="2800" b="1" i="1">
                            <a:solidFill>
                              <a:srgbClr val="C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sz="2800" b="1" i="1">
                            <a:solidFill>
                              <a:srgbClr val="C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𝒌</m:t>
                        </m:r>
                      </m:e>
                      <m:sub>
                        <m:r>
                          <a:rPr lang="hu-HU" sz="2800" b="1" i="1">
                            <a:solidFill>
                              <a:srgbClr val="C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hu-HU" sz="2800" b="1" i="1" dirty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entury Schoolbook" panose="02040604050505020304" pitchFamily="18" charset="0"/>
                  </a:rPr>
                  <a:t> körnek a </a:t>
                </a:r>
                <a14:m>
                  <m:oMath xmlns:m="http://schemas.openxmlformats.org/officeDocument/2006/math">
                    <m:r>
                      <a:rPr lang="hu-HU" sz="2800" b="1" i="1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𝑫</m:t>
                    </m:r>
                  </m:oMath>
                </a14:m>
                <a:r>
                  <a:rPr lang="hu-HU" sz="2800" b="1" i="1" dirty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entury Schoolbook" panose="02040604050505020304" pitchFamily="18" charset="0"/>
                  </a:rPr>
                  <a:t> pontot nem tartalmazó </a:t>
                </a:r>
                <a14:m>
                  <m:oMath xmlns:m="http://schemas.openxmlformats.org/officeDocument/2006/math">
                    <m:r>
                      <a:rPr lang="hu-HU" sz="2800" b="1" i="1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𝑬𝑴</m:t>
                    </m:r>
                  </m:oMath>
                </a14:m>
                <a:r>
                  <a:rPr lang="hu-HU" sz="2800" b="1" i="1" dirty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entury Schoolbook" panose="02040604050505020304" pitchFamily="18" charset="0"/>
                  </a:rPr>
                  <a:t> ívén az </a:t>
                </a:r>
                <a14:m>
                  <m:oMath xmlns:m="http://schemas.openxmlformats.org/officeDocument/2006/math">
                    <m:r>
                      <a:rPr lang="hu-HU" sz="2800" b="1" i="1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𝑬</m:t>
                    </m:r>
                    <m:r>
                      <a:rPr lang="hu-HU" sz="2800" b="1" i="1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, </m:t>
                    </m:r>
                    <m:r>
                      <a:rPr lang="hu-HU" sz="2800" b="1" i="1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𝑴</m:t>
                    </m:r>
                  </m:oMath>
                </a14:m>
                <a:r>
                  <a:rPr lang="hu-HU" sz="2800" b="1" i="1" dirty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entury Schoolbook" panose="02040604050505020304" pitchFamily="18" charset="0"/>
                  </a:rPr>
                  <a:t> pontoktól különböző </a:t>
                </a:r>
                <a14:m>
                  <m:oMath xmlns:m="http://schemas.openxmlformats.org/officeDocument/2006/math">
                    <m:r>
                      <a:rPr lang="hu-HU" sz="2800" b="1" i="1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𝑷</m:t>
                    </m:r>
                  </m:oMath>
                </a14:m>
                <a:r>
                  <a:rPr lang="hu-HU" sz="2800" b="1" i="1" dirty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entury Schoolbook" panose="02040604050505020304" pitchFamily="18" charset="0"/>
                  </a:rPr>
                  <a:t> pontot az ábrának megfelelően. Mutassuk meg, hogy a </a:t>
                </a:r>
                <a14:m>
                  <m:oMath xmlns:m="http://schemas.openxmlformats.org/officeDocument/2006/math">
                    <m:r>
                      <a:rPr lang="hu-HU" sz="2800" b="1" i="1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𝑷𝑸</m:t>
                    </m:r>
                  </m:oMath>
                </a14:m>
                <a:r>
                  <a:rPr lang="hu-HU" sz="2800" b="1" i="1" dirty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entury Schoolbook" panose="02040604050505020304" pitchFamily="18" charset="0"/>
                  </a:rPr>
                  <a:t> szakasz </a:t>
                </a:r>
                <a14:m>
                  <m:oMath xmlns:m="http://schemas.openxmlformats.org/officeDocument/2006/math">
                    <m:r>
                      <a:rPr lang="hu-HU" sz="2800" b="1" i="1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𝑹</m:t>
                    </m:r>
                  </m:oMath>
                </a14:m>
                <a:r>
                  <a:rPr lang="hu-HU" sz="2800" b="1" i="1" dirty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entury Schoolbook" panose="02040604050505020304" pitchFamily="18" charset="0"/>
                  </a:rPr>
                  <a:t> felezőpontja az </a:t>
                </a:r>
                <a14:m>
                  <m:oMath xmlns:m="http://schemas.openxmlformats.org/officeDocument/2006/math">
                    <m:r>
                      <a:rPr lang="hu-HU" sz="2800" b="1" i="1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𝑨𝑩𝑪</m:t>
                    </m:r>
                  </m:oMath>
                </a14:m>
                <a:r>
                  <a:rPr lang="hu-HU" sz="2800" b="1" i="1" dirty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entury Schoolbook" panose="02040604050505020304" pitchFamily="18" charset="0"/>
                  </a:rPr>
                  <a:t> háromszög Feuerbach-körére illeszkedik. </a:t>
                </a:r>
              </a:p>
            </p:txBody>
          </p:sp>
        </mc:Choice>
        <mc:Fallback xmlns="">
          <p:sp>
            <p:nvSpPr>
              <p:cNvPr id="4" name="Tartalom helye 2">
                <a:extLst>
                  <a:ext uri="{FF2B5EF4-FFF2-40B4-BE49-F238E27FC236}">
                    <a16:creationId xmlns:a16="http://schemas.microsoft.com/office/drawing/2014/main" id="{720DB4D4-F5FD-4F94-B36C-82D6907401F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0" y="0"/>
                <a:ext cx="12192000" cy="2784225"/>
              </a:xfrm>
              <a:blipFill>
                <a:blip r:embed="rId2"/>
                <a:stretch>
                  <a:fillRect l="-1050" t="-3939" r="-1900" b="-7221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zövegdoboz 4">
            <a:extLst>
              <a:ext uri="{FF2B5EF4-FFF2-40B4-BE49-F238E27FC236}">
                <a16:creationId xmlns:a16="http://schemas.microsoft.com/office/drawing/2014/main" xmlns="" id="{F7F7C96B-7B3E-4B87-87FB-4067CE3D8FC7}"/>
              </a:ext>
            </a:extLst>
          </p:cNvPr>
          <p:cNvSpPr txBox="1"/>
          <p:nvPr/>
        </p:nvSpPr>
        <p:spPr>
          <a:xfrm>
            <a:off x="4359980" y="3511296"/>
            <a:ext cx="31792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u="sng" dirty="0">
                <a:solidFill>
                  <a:srgbClr val="C00000"/>
                </a:solidFill>
                <a:hlinkClick r:id="rId3"/>
              </a:rPr>
              <a:t>http://artofproblemsolving.com</a:t>
            </a:r>
            <a:endParaRPr lang="hu-HU" dirty="0">
              <a:solidFill>
                <a:srgbClr val="C00000"/>
              </a:solidFill>
            </a:endParaRPr>
          </a:p>
          <a:p>
            <a:endParaRPr lang="hu-HU" dirty="0"/>
          </a:p>
        </p:txBody>
      </p:sp>
      <p:pic>
        <p:nvPicPr>
          <p:cNvPr id="9" name="Kép 8">
            <a:extLst>
              <a:ext uri="{FF2B5EF4-FFF2-40B4-BE49-F238E27FC236}">
                <a16:creationId xmlns:a16="http://schemas.microsoft.com/office/drawing/2014/main" xmlns="" id="{C7D542E0-26F1-45C6-B1FE-AAA501A1AC1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99" t="1014" r="26300" b="16412"/>
          <a:stretch/>
        </p:blipFill>
        <p:spPr>
          <a:xfrm>
            <a:off x="3601180" y="2876136"/>
            <a:ext cx="5036793" cy="3981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1352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70BFCB42-A3B4-44B1-8C8D-4B2F6B87EA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26583"/>
            <a:ext cx="12192000" cy="779199"/>
          </a:xfrm>
        </p:spPr>
        <p:txBody>
          <a:bodyPr>
            <a:normAutofit/>
          </a:bodyPr>
          <a:lstStyle/>
          <a:p>
            <a:pPr algn="ctr"/>
            <a:r>
              <a:rPr lang="hu-HU" sz="2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  <a:t>A Feuerbach-kör származtatása</a:t>
            </a: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911681"/>
            <a:ext cx="10058400" cy="5946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4482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>
            <a:extLst>
              <a:ext uri="{FF2B5EF4-FFF2-40B4-BE49-F238E27FC236}">
                <a16:creationId xmlns:a16="http://schemas.microsoft.com/office/drawing/2014/main" xmlns="" id="{B952F276-8A58-419F-9EF5-D2D0DA85B6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6603"/>
            <a:ext cx="12192000" cy="6311397"/>
          </a:xfrm>
          <a:prstGeom prst="rect">
            <a:avLst/>
          </a:prstGeom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xmlns="" id="{49E6E627-6F71-4E18-8A83-C0742EFB92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6602"/>
            <a:ext cx="12192000" cy="6311397"/>
          </a:xfrm>
          <a:prstGeom prst="rect">
            <a:avLst/>
          </a:prstGeom>
        </p:spPr>
      </p:pic>
      <p:pic>
        <p:nvPicPr>
          <p:cNvPr id="10" name="Kép 9">
            <a:extLst>
              <a:ext uri="{FF2B5EF4-FFF2-40B4-BE49-F238E27FC236}">
                <a16:creationId xmlns:a16="http://schemas.microsoft.com/office/drawing/2014/main" xmlns="" id="{4985209A-B83A-4050-A1F4-1D325D4CFCC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6601"/>
            <a:ext cx="12192000" cy="6311397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xmlns="" id="{2CFE0166-48C4-47F0-9E05-58BF7C513B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20040"/>
            <a:ext cx="813816" cy="2218944"/>
          </a:xfrm>
        </p:spPr>
        <p:txBody>
          <a:bodyPr vert="vert270">
            <a:noAutofit/>
          </a:bodyPr>
          <a:lstStyle/>
          <a:p>
            <a:r>
              <a:rPr lang="hu-HU" sz="28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  <a:t>Megoldás</a:t>
            </a:r>
            <a:r>
              <a:rPr lang="hu-HU" sz="32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646787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297AD391-2383-450D-A62C-7C14E6332A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611176"/>
            <a:ext cx="12192000" cy="1325563"/>
          </a:xfrm>
        </p:spPr>
        <p:txBody>
          <a:bodyPr>
            <a:normAutofit/>
          </a:bodyPr>
          <a:lstStyle/>
          <a:p>
            <a:pPr algn="ctr"/>
            <a:r>
              <a:rPr lang="hu-HU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 action="ppaction://hlinkfile"/>
              </a:rPr>
              <a:t>R_nyomvonal.ggb</a:t>
            </a:r>
            <a:endParaRPr lang="hu-HU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19389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ím 1">
                <a:extLst>
                  <a:ext uri="{FF2B5EF4-FFF2-40B4-BE49-F238E27FC236}">
                    <a16:creationId xmlns:a16="http://schemas.microsoft.com/office/drawing/2014/main" xmlns="" id="{5EA69781-D38E-4870-820B-929B788EB141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0" y="1500327"/>
                <a:ext cx="12192000" cy="3861786"/>
              </a:xfrm>
            </p:spPr>
            <p:txBody>
              <a:bodyPr>
                <a:normAutofit/>
              </a:bodyPr>
              <a:lstStyle/>
              <a:p>
                <a:pPr lvl="0" algn="ctr"/>
                <a:r>
                  <a:rPr lang="hu-HU" sz="2400" b="1" i="1" dirty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entury Schoolbook" panose="02040604050505020304" pitchFamily="18" charset="0"/>
                  </a:rPr>
                  <a:t/>
                </a:r>
                <a:br>
                  <a:rPr lang="hu-HU" sz="2400" b="1" i="1" dirty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entury Schoolbook" panose="02040604050505020304" pitchFamily="18" charset="0"/>
                  </a:rPr>
                </a:br>
                <a:r>
                  <a:rPr lang="hu-HU" sz="2400" b="1" i="1" dirty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entury Schoolbook" panose="02040604050505020304" pitchFamily="18" charset="0"/>
                  </a:rPr>
                  <a:t>Az </a:t>
                </a:r>
                <a14:m>
                  <m:oMath xmlns:m="http://schemas.openxmlformats.org/officeDocument/2006/math">
                    <m:r>
                      <a:rPr lang="hu-HU" sz="2400" b="1" i="1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𝑨𝑩𝑪</m:t>
                    </m:r>
                  </m:oMath>
                </a14:m>
                <a:r>
                  <a:rPr lang="hu-HU" sz="2400" b="1" i="1" dirty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entury Schoolbook" panose="02040604050505020304" pitchFamily="18" charset="0"/>
                  </a:rPr>
                  <a:t> hegyesszögű háromszög magasságvonalainak talppontjai a </a:t>
                </a:r>
                <a14:m>
                  <m:oMath xmlns:m="http://schemas.openxmlformats.org/officeDocument/2006/math">
                    <m:r>
                      <a:rPr lang="hu-HU" sz="2400" b="1" i="1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𝑩𝑪</m:t>
                    </m:r>
                    <m:r>
                      <a:rPr lang="hu-HU" sz="2400" b="1" i="1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, </m:t>
                    </m:r>
                    <m:r>
                      <a:rPr lang="hu-HU" sz="2400" b="1" i="1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𝑪𝑨</m:t>
                    </m:r>
                    <m:r>
                      <a:rPr lang="hu-HU" sz="2400" b="1" i="1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, </m:t>
                    </m:r>
                    <m:r>
                      <a:rPr lang="hu-HU" sz="2400" b="1" i="1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𝑨𝑩</m:t>
                    </m:r>
                  </m:oMath>
                </a14:m>
                <a:r>
                  <a:rPr lang="hu-HU" sz="2400" b="1" i="1" dirty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entury Schoolbook" panose="02040604050505020304" pitchFamily="18" charset="0"/>
                  </a:rPr>
                  <a:t> oldalakon rendre </a:t>
                </a:r>
                <a14:m>
                  <m:oMath xmlns:m="http://schemas.openxmlformats.org/officeDocument/2006/math">
                    <m:r>
                      <a:rPr lang="hu-HU" sz="2400" b="1" i="1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𝑫</m:t>
                    </m:r>
                    <m:r>
                      <a:rPr lang="hu-HU" sz="2400" b="1" i="1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, </m:t>
                    </m:r>
                    <m:r>
                      <a:rPr lang="hu-HU" sz="2400" b="1" i="1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𝑬</m:t>
                    </m:r>
                    <m:r>
                      <a:rPr lang="hu-HU" sz="2400" b="1" i="1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, </m:t>
                    </m:r>
                    <m:r>
                      <a:rPr lang="hu-HU" sz="2400" b="1" i="1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𝑭</m:t>
                    </m:r>
                  </m:oMath>
                </a14:m>
                <a:r>
                  <a:rPr lang="hu-HU" sz="2400" b="1" i="1" dirty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entury Schoolbook" panose="02040604050505020304" pitchFamily="18" charset="0"/>
                  </a:rPr>
                  <a:t>, az </a:t>
                </a:r>
                <a14:m>
                  <m:oMath xmlns:m="http://schemas.openxmlformats.org/officeDocument/2006/math">
                    <m:r>
                      <a:rPr lang="hu-HU" sz="2400" b="1" i="1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𝑨𝑩𝑪</m:t>
                    </m:r>
                  </m:oMath>
                </a14:m>
                <a:r>
                  <a:rPr lang="hu-HU" sz="2400" b="1" i="1" dirty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entury Schoolbook" panose="02040604050505020304" pitchFamily="18" charset="0"/>
                  </a:rPr>
                  <a:t> háromszög magasságpontja </a:t>
                </a:r>
                <a14:m>
                  <m:oMath xmlns:m="http://schemas.openxmlformats.org/officeDocument/2006/math">
                    <m:r>
                      <a:rPr lang="hu-HU" sz="2400" b="1" i="1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𝑴</m:t>
                    </m:r>
                  </m:oMath>
                </a14:m>
                <a:r>
                  <a:rPr lang="hu-HU" sz="2400" b="1" i="1" dirty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entury Schoolbook" panose="02040604050505020304" pitchFamily="18" charset="0"/>
                  </a:rPr>
                  <a:t>. Jelölje az </a:t>
                </a:r>
                <a14:m>
                  <m:oMath xmlns:m="http://schemas.openxmlformats.org/officeDocument/2006/math">
                    <m:r>
                      <a:rPr lang="hu-HU" sz="2400" b="1" i="1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𝑨𝑩</m:t>
                    </m:r>
                  </m:oMath>
                </a14:m>
                <a:r>
                  <a:rPr lang="hu-HU" sz="2400" b="1" i="1" dirty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entury Schoolbook" panose="02040604050505020304" pitchFamily="18" charset="0"/>
                  </a:rPr>
                  <a:t>, mint átmérő fölé rajzolt kört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u-HU" sz="2400" b="1" i="1">
                            <a:solidFill>
                              <a:srgbClr val="C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sz="2400" b="1" i="1">
                            <a:solidFill>
                              <a:srgbClr val="C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𝒌</m:t>
                        </m:r>
                      </m:e>
                      <m:sub>
                        <m:r>
                          <a:rPr lang="hu-HU" sz="2400" b="1" i="1">
                            <a:solidFill>
                              <a:srgbClr val="C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hu-HU" sz="2400" b="1" i="1" dirty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entury Schoolbook" panose="02040604050505020304" pitchFamily="18" charset="0"/>
                  </a:rPr>
                  <a:t>, a </a:t>
                </a:r>
                <a14:m>
                  <m:oMath xmlns:m="http://schemas.openxmlformats.org/officeDocument/2006/math">
                    <m:r>
                      <a:rPr lang="hu-HU" sz="2400" b="1" i="1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𝑫𝑬𝑴</m:t>
                    </m:r>
                  </m:oMath>
                </a14:m>
                <a:r>
                  <a:rPr lang="hu-HU" sz="2400" b="1" i="1" dirty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entury Schoolbook" panose="02040604050505020304" pitchFamily="18" charset="0"/>
                  </a:rPr>
                  <a:t> háromszög körülírt körét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u-HU" sz="2400" b="1" i="1">
                            <a:solidFill>
                              <a:srgbClr val="C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sz="2400" b="1" i="1">
                            <a:solidFill>
                              <a:srgbClr val="C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𝒌</m:t>
                        </m:r>
                      </m:e>
                      <m:sub>
                        <m:r>
                          <a:rPr lang="hu-HU" sz="2400" b="1" i="1">
                            <a:solidFill>
                              <a:srgbClr val="C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hu-HU" sz="2400" b="1" i="1" dirty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entury Schoolbook" panose="02040604050505020304" pitchFamily="18" charset="0"/>
                  </a:rPr>
                  <a:t>. Vegyük föl 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u-HU" sz="2400" b="1" i="1">
                            <a:solidFill>
                              <a:srgbClr val="C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sz="2400" b="1" i="1">
                            <a:solidFill>
                              <a:srgbClr val="C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𝒌</m:t>
                        </m:r>
                      </m:e>
                      <m:sub>
                        <m:r>
                          <a:rPr lang="hu-HU" sz="2400" b="1" i="1">
                            <a:solidFill>
                              <a:srgbClr val="C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hu-HU" sz="2400" b="1" i="1" dirty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entury Schoolbook" panose="02040604050505020304" pitchFamily="18" charset="0"/>
                  </a:rPr>
                  <a:t> körnek a </a:t>
                </a:r>
                <a14:m>
                  <m:oMath xmlns:m="http://schemas.openxmlformats.org/officeDocument/2006/math">
                    <m:r>
                      <a:rPr lang="hu-HU" sz="2400" b="1" i="1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𝑫</m:t>
                    </m:r>
                  </m:oMath>
                </a14:m>
                <a:r>
                  <a:rPr lang="hu-HU" sz="2400" b="1" i="1" dirty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entury Schoolbook" panose="02040604050505020304" pitchFamily="18" charset="0"/>
                  </a:rPr>
                  <a:t> pontot nem tartalmazó </a:t>
                </a:r>
                <a14:m>
                  <m:oMath xmlns:m="http://schemas.openxmlformats.org/officeDocument/2006/math">
                    <m:r>
                      <a:rPr lang="hu-HU" sz="2400" b="1" i="1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𝑬𝑴</m:t>
                    </m:r>
                  </m:oMath>
                </a14:m>
                <a:r>
                  <a:rPr lang="hu-HU" sz="2400" b="1" i="1" dirty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entury Schoolbook" panose="02040604050505020304" pitchFamily="18" charset="0"/>
                  </a:rPr>
                  <a:t> ívén az </a:t>
                </a:r>
                <a14:m>
                  <m:oMath xmlns:m="http://schemas.openxmlformats.org/officeDocument/2006/math">
                    <m:r>
                      <a:rPr lang="hu-HU" sz="2400" b="1" i="1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𝑬</m:t>
                    </m:r>
                    <m:r>
                      <a:rPr lang="hu-HU" sz="2400" b="1" i="1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, </m:t>
                    </m:r>
                    <m:r>
                      <a:rPr lang="hu-HU" sz="2400" b="1" i="1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𝑴</m:t>
                    </m:r>
                  </m:oMath>
                </a14:m>
                <a:r>
                  <a:rPr lang="hu-HU" sz="2400" b="1" i="1" dirty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entury Schoolbook" panose="02040604050505020304" pitchFamily="18" charset="0"/>
                  </a:rPr>
                  <a:t> pontoktól különböző </a:t>
                </a:r>
                <a14:m>
                  <m:oMath xmlns:m="http://schemas.openxmlformats.org/officeDocument/2006/math">
                    <m:r>
                      <a:rPr lang="hu-HU" sz="2400" b="1" i="1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𝑷</m:t>
                    </m:r>
                  </m:oMath>
                </a14:m>
                <a:r>
                  <a:rPr lang="hu-HU" sz="2400" b="1" i="1" dirty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entury Schoolbook" panose="02040604050505020304" pitchFamily="18" charset="0"/>
                  </a:rPr>
                  <a:t> pontot. A </a:t>
                </a:r>
                <a14:m>
                  <m:oMath xmlns:m="http://schemas.openxmlformats.org/officeDocument/2006/math">
                    <m:r>
                      <a:rPr lang="hu-HU" sz="2400" b="1" i="1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𝑫𝑷</m:t>
                    </m:r>
                  </m:oMath>
                </a14:m>
                <a:r>
                  <a:rPr lang="hu-HU" sz="2400" b="1" i="1" dirty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entury Schoolbook" panose="02040604050505020304" pitchFamily="18" charset="0"/>
                  </a:rPr>
                  <a:t> egyenes 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u-HU" sz="2400" b="1" i="1">
                            <a:solidFill>
                              <a:srgbClr val="C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sz="2400" b="1" i="1">
                            <a:solidFill>
                              <a:srgbClr val="C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𝒌</m:t>
                        </m:r>
                      </m:e>
                      <m:sub>
                        <m:r>
                          <a:rPr lang="hu-HU" sz="2400" b="1" i="1">
                            <a:solidFill>
                              <a:srgbClr val="C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hu-HU" sz="2400" b="1" i="1" dirty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entury Schoolbook" panose="02040604050505020304" pitchFamily="18" charset="0"/>
                  </a:rPr>
                  <a:t> kört másodszor a </a:t>
                </a:r>
                <a14:m>
                  <m:oMath xmlns:m="http://schemas.openxmlformats.org/officeDocument/2006/math">
                    <m:r>
                      <a:rPr lang="hu-HU" sz="2400" b="1" i="1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𝑸</m:t>
                    </m:r>
                  </m:oMath>
                </a14:m>
                <a:r>
                  <a:rPr lang="hu-HU" sz="2400" b="1" i="1" dirty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entury Schoolbook" panose="02040604050505020304" pitchFamily="18" charset="0"/>
                  </a:rPr>
                  <a:t> pontban metszi és legyen a </a:t>
                </a:r>
                <a14:m>
                  <m:oMath xmlns:m="http://schemas.openxmlformats.org/officeDocument/2006/math">
                    <m:r>
                      <a:rPr lang="hu-HU" sz="2400" b="1" i="1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𝑷𝑸</m:t>
                    </m:r>
                  </m:oMath>
                </a14:m>
                <a:r>
                  <a:rPr lang="hu-HU" sz="2400" b="1" i="1" dirty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entury Schoolbook" panose="02040604050505020304" pitchFamily="18" charset="0"/>
                  </a:rPr>
                  <a:t> szakasz felezőpontja </a:t>
                </a:r>
                <a14:m>
                  <m:oMath xmlns:m="http://schemas.openxmlformats.org/officeDocument/2006/math">
                    <m:r>
                      <a:rPr lang="hu-HU" sz="2400" b="1" i="1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𝑹</m:t>
                    </m:r>
                  </m:oMath>
                </a14:m>
                <a:r>
                  <a:rPr lang="hu-HU" sz="2400" b="1" i="1" dirty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entury Schoolbook" panose="02040604050505020304" pitchFamily="18" charset="0"/>
                  </a:rPr>
                  <a:t>. Mutassuk meg, hogy az </a:t>
                </a:r>
                <a14:m>
                  <m:oMath xmlns:m="http://schemas.openxmlformats.org/officeDocument/2006/math">
                    <m:r>
                      <a:rPr lang="hu-HU" sz="2400" b="1" i="1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𝑨𝑸</m:t>
                    </m:r>
                    <m:r>
                      <a:rPr lang="hu-HU" sz="2400" b="1" i="1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, </m:t>
                    </m:r>
                    <m:r>
                      <a:rPr lang="hu-HU" sz="2400" b="1" i="1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𝑴𝑷</m:t>
                    </m:r>
                    <m:r>
                      <a:rPr lang="hu-HU" sz="2400" b="1" i="1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, </m:t>
                    </m:r>
                    <m:r>
                      <a:rPr lang="hu-HU" sz="2400" b="1" i="1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𝑭𝑹</m:t>
                    </m:r>
                  </m:oMath>
                </a14:m>
                <a:r>
                  <a:rPr lang="hu-HU" sz="2400" b="1" i="1" dirty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entury Schoolbook" panose="02040604050505020304" pitchFamily="18" charset="0"/>
                  </a:rPr>
                  <a:t> egyenesek egy pontban metszik egymást.</a:t>
                </a:r>
              </a:p>
            </p:txBody>
          </p:sp>
        </mc:Choice>
        <mc:Fallback xmlns="">
          <p:sp>
            <p:nvSpPr>
              <p:cNvPr id="2" name="Cím 1">
                <a:extLst>
                  <a:ext uri="{FF2B5EF4-FFF2-40B4-BE49-F238E27FC236}">
                    <a16:creationId xmlns:a16="http://schemas.microsoft.com/office/drawing/2014/main" id="{5EA69781-D38E-4870-820B-929B788EB14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0" y="1500327"/>
                <a:ext cx="12192000" cy="3861786"/>
              </a:xfrm>
              <a:blipFill>
                <a:blip r:embed="rId2"/>
                <a:stretch>
                  <a:fillRect l="-800" r="-1750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Szövegdoboz 7">
            <a:extLst>
              <a:ext uri="{FF2B5EF4-FFF2-40B4-BE49-F238E27FC236}">
                <a16:creationId xmlns:a16="http://schemas.microsoft.com/office/drawing/2014/main" xmlns="" id="{A9F16F08-E224-42EE-9B5A-7941B0CF9B28}"/>
              </a:ext>
            </a:extLst>
          </p:cNvPr>
          <p:cNvSpPr txBox="1"/>
          <p:nvPr/>
        </p:nvSpPr>
        <p:spPr>
          <a:xfrm>
            <a:off x="0" y="529091"/>
            <a:ext cx="12192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  <a:t>A 27. Nemzetközi Magyar Matematikaversenyre</a:t>
            </a:r>
          </a:p>
          <a:p>
            <a:pPr algn="ctr"/>
            <a:r>
              <a:rPr lang="hu-HU" sz="2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  <a:t>(Kaposvár, 2018 03.14.-03. 18.)</a:t>
            </a:r>
          </a:p>
          <a:p>
            <a:pPr algn="ctr"/>
            <a:r>
              <a:rPr lang="hu-HU" sz="2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  <a:t>javasolt feladat:</a:t>
            </a:r>
            <a:br>
              <a:rPr lang="hu-HU" sz="2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</a:br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val="1469245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>
            <a:extLst>
              <a:ext uri="{FF2B5EF4-FFF2-40B4-BE49-F238E27FC236}">
                <a16:creationId xmlns:a16="http://schemas.microsoft.com/office/drawing/2014/main" xmlns="" id="{6564D42C-701A-4D86-BBCA-BDD12BB1571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1" y="320040"/>
            <a:ext cx="12186429" cy="6300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4550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artalom helye 2">
                <a:extLst>
                  <a:ext uri="{FF2B5EF4-FFF2-40B4-BE49-F238E27FC236}">
                    <a16:creationId xmlns:a16="http://schemas.microsoft.com/office/drawing/2014/main" xmlns="" id="{EF87752F-9584-45CA-A391-27C1E74628CF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0" y="99949"/>
                <a:ext cx="12192000" cy="3310763"/>
              </a:xfrm>
            </p:spPr>
            <p:txBody>
              <a:bodyPr>
                <a:normAutofit fontScale="90000"/>
              </a:bodyPr>
              <a:lstStyle/>
              <a:p>
                <a:r>
                  <a:rPr lang="hu-HU" sz="2800" b="1" i="1" dirty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entury Schoolbook" panose="02040604050505020304" pitchFamily="18" charset="0"/>
                  </a:rPr>
                  <a:t>Legyen az </a:t>
                </a:r>
                <a14:m>
                  <m:oMath xmlns:m="http://schemas.openxmlformats.org/officeDocument/2006/math">
                    <m:r>
                      <a:rPr lang="hu-HU" sz="2800" b="1" i="1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𝑨𝑩𝑪</m:t>
                    </m:r>
                  </m:oMath>
                </a14:m>
                <a:r>
                  <a:rPr lang="hu-HU" sz="2800" b="1" i="1" dirty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entury Schoolbook" panose="02040604050505020304" pitchFamily="18" charset="0"/>
                  </a:rPr>
                  <a:t> hegyesszögű, nem egyenlő szárú háromszög körülírt körének középpontja </a:t>
                </a:r>
                <a14:m>
                  <m:oMath xmlns:m="http://schemas.openxmlformats.org/officeDocument/2006/math">
                    <m:r>
                      <a:rPr lang="hu-HU" sz="2800" b="1" i="1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𝑶</m:t>
                    </m:r>
                  </m:oMath>
                </a14:m>
                <a:r>
                  <a:rPr lang="hu-HU" sz="2800" b="1" i="1" dirty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entury Schoolbook" panose="02040604050505020304" pitchFamily="18" charset="0"/>
                  </a:rPr>
                  <a:t>, magasságpontja </a:t>
                </a:r>
                <a14:m>
                  <m:oMath xmlns:m="http://schemas.openxmlformats.org/officeDocument/2006/math">
                    <m:r>
                      <a:rPr lang="hu-HU" sz="2800" b="1" i="1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𝑴</m:t>
                    </m:r>
                  </m:oMath>
                </a14:m>
                <a:r>
                  <a:rPr lang="hu-HU" sz="2800" b="1" i="1" dirty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entury Schoolbook" panose="02040604050505020304" pitchFamily="18" charset="0"/>
                  </a:rPr>
                  <a:t>. Az </a:t>
                </a:r>
                <a14:m>
                  <m:oMath xmlns:m="http://schemas.openxmlformats.org/officeDocument/2006/math">
                    <m:r>
                      <a:rPr lang="hu-HU" sz="2800" b="1" i="1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𝑨𝑩𝑪</m:t>
                    </m:r>
                  </m:oMath>
                </a14:m>
                <a:r>
                  <a:rPr lang="hu-HU" sz="2800" b="1" i="1" dirty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entury Schoolbook" panose="02040604050505020304" pitchFamily="18" charset="0"/>
                  </a:rPr>
                  <a:t> háromszög körülírt köréhez az </a:t>
                </a:r>
                <a14:m>
                  <m:oMath xmlns:m="http://schemas.openxmlformats.org/officeDocument/2006/math">
                    <m:r>
                      <a:rPr lang="hu-HU" sz="2800" b="1" i="1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hu-HU" sz="2800" b="1" i="1" dirty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entury Schoolbook" panose="02040604050505020304" pitchFamily="18" charset="0"/>
                  </a:rPr>
                  <a:t> pontban, az </a:t>
                </a:r>
                <a14:m>
                  <m:oMath xmlns:m="http://schemas.openxmlformats.org/officeDocument/2006/math">
                    <m:r>
                      <a:rPr lang="hu-HU" sz="2800" b="1" i="1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hu-HU" sz="2800" b="1" i="1" dirty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entury Schoolbook" panose="02040604050505020304" pitchFamily="18" charset="0"/>
                  </a:rPr>
                  <a:t>-</a:t>
                </a:r>
                <a:r>
                  <a:rPr lang="hu-HU" sz="2800" b="1" i="1" dirty="0" err="1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entury Schoolbook" panose="02040604050505020304" pitchFamily="18" charset="0"/>
                  </a:rPr>
                  <a:t>ból</a:t>
                </a:r>
                <a:r>
                  <a:rPr lang="hu-HU" sz="2800" b="1" i="1" dirty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entury Schoolbook" panose="02040604050505020304" pitchFamily="18" charset="0"/>
                  </a:rPr>
                  <a:t> induló magasság talppontjában a Feuerbach-körhöz húzott érintő metszéspontja </a:t>
                </a:r>
                <a14:m>
                  <m:oMath xmlns:m="http://schemas.openxmlformats.org/officeDocument/2006/math">
                    <m:r>
                      <a:rPr lang="hu-HU" sz="2800" b="1" i="1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𝑷</m:t>
                    </m:r>
                    <m:r>
                      <a:rPr lang="hu-HU" sz="2800" b="1" i="1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. </m:t>
                    </m:r>
                  </m:oMath>
                </a14:m>
                <a:r>
                  <a:rPr lang="hu-HU" sz="2800" b="1" i="1" dirty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entury Schoolbook" panose="02040604050505020304" pitchFamily="18" charset="0"/>
                  </a:rPr>
                  <a:t>Hasonlóképpen kapjuk a körülírt körhöz a </a:t>
                </a:r>
                <a14:m>
                  <m:oMath xmlns:m="http://schemas.openxmlformats.org/officeDocument/2006/math">
                    <m:r>
                      <a:rPr lang="hu-HU" sz="2800" b="1" i="1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𝑪</m:t>
                    </m:r>
                  </m:oMath>
                </a14:m>
                <a:r>
                  <a:rPr lang="hu-HU" sz="2800" b="1" i="1" dirty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entury Schoolbook" panose="02040604050505020304" pitchFamily="18" charset="0"/>
                  </a:rPr>
                  <a:t> pontban húzott, és a </a:t>
                </a:r>
                <a14:m>
                  <m:oMath xmlns:m="http://schemas.openxmlformats.org/officeDocument/2006/math">
                    <m:r>
                      <a:rPr lang="hu-HU" sz="2800" b="1" i="1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𝑪</m:t>
                    </m:r>
                  </m:oMath>
                </a14:m>
                <a:r>
                  <a:rPr lang="hu-HU" sz="2800" b="1" i="1" dirty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entury Schoolbook" panose="02040604050505020304" pitchFamily="18" charset="0"/>
                  </a:rPr>
                  <a:t>-ből induló magasság talppontjában a Feuerbach-körhöz húzott érintők metszéspontjaként az </a:t>
                </a:r>
                <a14:m>
                  <m:oMath xmlns:m="http://schemas.openxmlformats.org/officeDocument/2006/math">
                    <m:r>
                      <a:rPr lang="hu-HU" sz="2800" b="1" i="1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𝑹</m:t>
                    </m:r>
                  </m:oMath>
                </a14:m>
                <a:r>
                  <a:rPr lang="hu-HU" sz="2800" b="1" i="1" dirty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entury Schoolbook" panose="02040604050505020304" pitchFamily="18" charset="0"/>
                  </a:rPr>
                  <a:t> pontot.</a:t>
                </a:r>
                <a:br>
                  <a:rPr lang="hu-HU" sz="2800" b="1" i="1" dirty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entury Schoolbook" panose="02040604050505020304" pitchFamily="18" charset="0"/>
                  </a:rPr>
                </a:br>
                <a:r>
                  <a:rPr lang="hu-HU" sz="2800" b="1" i="1" dirty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entury Schoolbook" panose="02040604050505020304" pitchFamily="18" charset="0"/>
                  </a:rPr>
                  <a:t>Mutassuk meg, hogy a </a:t>
                </a:r>
                <a14:m>
                  <m:oMath xmlns:m="http://schemas.openxmlformats.org/officeDocument/2006/math">
                    <m:r>
                      <a:rPr lang="hu-HU" sz="2800" b="1" i="1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𝑷</m:t>
                    </m:r>
                    <m:r>
                      <a:rPr lang="hu-HU" sz="2800" b="1" i="1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𝑹</m:t>
                    </m:r>
                  </m:oMath>
                </a14:m>
                <a:r>
                  <a:rPr lang="hu-HU" sz="2800" b="1" i="1" dirty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entury Schoolbook" panose="02040604050505020304" pitchFamily="18" charset="0"/>
                  </a:rPr>
                  <a:t> egyenes merőleges az </a:t>
                </a:r>
                <a14:m>
                  <m:oMath xmlns:m="http://schemas.openxmlformats.org/officeDocument/2006/math">
                    <m:r>
                      <a:rPr lang="hu-HU" sz="2800" b="1" i="1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𝑶𝑴</m:t>
                    </m:r>
                  </m:oMath>
                </a14:m>
                <a:r>
                  <a:rPr lang="hu-HU" sz="2800" b="1" i="1" dirty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entury Schoolbook" panose="02040604050505020304" pitchFamily="18" charset="0"/>
                  </a:rPr>
                  <a:t> egyenesre.</a:t>
                </a:r>
                <a:br>
                  <a:rPr lang="hu-HU" sz="2800" b="1" i="1" dirty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entury Schoolbook" panose="02040604050505020304" pitchFamily="18" charset="0"/>
                  </a:rPr>
                </a:br>
                <a:endParaRPr lang="hu-HU" sz="2800" b="1" i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Schoolbook" panose="02040604050505020304" pitchFamily="18" charset="0"/>
                </a:endParaRPr>
              </a:p>
            </p:txBody>
          </p:sp>
        </mc:Choice>
        <mc:Fallback xmlns="">
          <p:sp>
            <p:nvSpPr>
              <p:cNvPr id="4" name="Tartalom helye 2">
                <a:extLst>
                  <a:ext uri="{FF2B5EF4-FFF2-40B4-BE49-F238E27FC236}">
                    <a16:creationId xmlns:a16="http://schemas.microsoft.com/office/drawing/2014/main" id="{EF87752F-9584-45CA-A391-27C1E74628C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0" y="99949"/>
                <a:ext cx="12192000" cy="3310763"/>
              </a:xfrm>
              <a:blipFill>
                <a:blip r:embed="rId2"/>
                <a:stretch>
                  <a:fillRect l="-850" t="-735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Kép 2">
            <a:extLst>
              <a:ext uri="{FF2B5EF4-FFF2-40B4-BE49-F238E27FC236}">
                <a16:creationId xmlns:a16="http://schemas.microsoft.com/office/drawing/2014/main" xmlns="" id="{2C4240B7-DB28-4E9D-BEC5-CFDB4E1CC09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90" y="3036163"/>
            <a:ext cx="7384273" cy="3821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8663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Kép 11">
            <a:extLst>
              <a:ext uri="{FF2B5EF4-FFF2-40B4-BE49-F238E27FC236}">
                <a16:creationId xmlns:a16="http://schemas.microsoft.com/office/drawing/2014/main" xmlns="" id="{4FD6F932-F39C-4EA3-B40D-E6FF3B3FB3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7855"/>
            <a:ext cx="12192000" cy="6310145"/>
          </a:xfrm>
          <a:prstGeom prst="rect">
            <a:avLst/>
          </a:prstGeom>
        </p:spPr>
      </p:pic>
      <p:pic>
        <p:nvPicPr>
          <p:cNvPr id="14" name="Kép 13">
            <a:extLst>
              <a:ext uri="{FF2B5EF4-FFF2-40B4-BE49-F238E27FC236}">
                <a16:creationId xmlns:a16="http://schemas.microsoft.com/office/drawing/2014/main" xmlns="" id="{DE00B545-7AFD-4AAE-AB2A-9ACAE4EF3D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7854"/>
            <a:ext cx="12192000" cy="6310145"/>
          </a:xfrm>
          <a:prstGeom prst="rect">
            <a:avLst/>
          </a:prstGeom>
        </p:spPr>
      </p:pic>
      <p:pic>
        <p:nvPicPr>
          <p:cNvPr id="16" name="Kép 15">
            <a:extLst>
              <a:ext uri="{FF2B5EF4-FFF2-40B4-BE49-F238E27FC236}">
                <a16:creationId xmlns:a16="http://schemas.microsoft.com/office/drawing/2014/main" xmlns="" id="{EABF4CE6-5161-4C55-8E42-36BB3AEC4F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7853"/>
            <a:ext cx="12192000" cy="6310145"/>
          </a:xfrm>
          <a:prstGeom prst="rect">
            <a:avLst/>
          </a:prstGeom>
        </p:spPr>
      </p:pic>
      <p:pic>
        <p:nvPicPr>
          <p:cNvPr id="18" name="Kép 17">
            <a:extLst>
              <a:ext uri="{FF2B5EF4-FFF2-40B4-BE49-F238E27FC236}">
                <a16:creationId xmlns:a16="http://schemas.microsoft.com/office/drawing/2014/main" xmlns="" id="{00BF637F-31B2-4738-83C0-F470A3F71D7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7855"/>
            <a:ext cx="12192000" cy="6310145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xmlns="" id="{EF7888CF-CC0F-40B4-BFB9-D58C97A6D5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349018"/>
            <a:ext cx="2097024" cy="1494258"/>
          </a:xfrm>
        </p:spPr>
        <p:txBody>
          <a:bodyPr>
            <a:normAutofit/>
          </a:bodyPr>
          <a:lstStyle/>
          <a:p>
            <a:r>
              <a:rPr lang="hu-HU" sz="28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  <a:t>Megoldási ötlet:</a:t>
            </a:r>
          </a:p>
        </p:txBody>
      </p:sp>
    </p:spTree>
    <p:extLst>
      <p:ext uri="{BB962C8B-B14F-4D97-AF65-F5344CB8AC3E}">
        <p14:creationId xmlns:p14="http://schemas.microsoft.com/office/powerpoint/2010/main" val="3943801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>
            <a:extLst>
              <a:ext uri="{FF2B5EF4-FFF2-40B4-BE49-F238E27FC236}">
                <a16:creationId xmlns:a16="http://schemas.microsoft.com/office/drawing/2014/main" xmlns="" id="{D03CB889-1481-4BA3-B55F-B2803B6B9CC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1205"/>
            <a:ext cx="12192000" cy="6186795"/>
          </a:xfrm>
          <a:prstGeom prst="rect">
            <a:avLst/>
          </a:prstGeom>
        </p:spPr>
      </p:pic>
      <p:pic>
        <p:nvPicPr>
          <p:cNvPr id="9" name="Kép 8">
            <a:extLst>
              <a:ext uri="{FF2B5EF4-FFF2-40B4-BE49-F238E27FC236}">
                <a16:creationId xmlns:a16="http://schemas.microsoft.com/office/drawing/2014/main" xmlns="" id="{D1B35496-92F2-47DF-B1FA-D5AC0ECE3BB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1204"/>
            <a:ext cx="12192000" cy="6186795"/>
          </a:xfrm>
          <a:prstGeom prst="rect">
            <a:avLst/>
          </a:prstGeom>
        </p:spPr>
      </p:pic>
      <p:pic>
        <p:nvPicPr>
          <p:cNvPr id="11" name="Kép 10">
            <a:extLst>
              <a:ext uri="{FF2B5EF4-FFF2-40B4-BE49-F238E27FC236}">
                <a16:creationId xmlns:a16="http://schemas.microsoft.com/office/drawing/2014/main" xmlns="" id="{ED6A084F-F9A7-4FD6-9CD0-6C16A2D683D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1205"/>
            <a:ext cx="12192000" cy="6186795"/>
          </a:xfrm>
          <a:prstGeom prst="rect">
            <a:avLst/>
          </a:prstGeom>
        </p:spPr>
      </p:pic>
      <p:sp>
        <p:nvSpPr>
          <p:cNvPr id="12" name="Szövegdoboz 11">
            <a:extLst>
              <a:ext uri="{FF2B5EF4-FFF2-40B4-BE49-F238E27FC236}">
                <a16:creationId xmlns:a16="http://schemas.microsoft.com/office/drawing/2014/main" xmlns="" id="{CEFB3CE6-EB8C-488B-833C-BC511A13506C}"/>
              </a:ext>
            </a:extLst>
          </p:cNvPr>
          <p:cNvSpPr txBox="1"/>
          <p:nvPr/>
        </p:nvSpPr>
        <p:spPr>
          <a:xfrm>
            <a:off x="1000125" y="0"/>
            <a:ext cx="102584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i="1" dirty="0">
                <a:hlinkClick r:id="rId5"/>
              </a:rPr>
              <a:t>http://matekold.fazekas.hu/portal/tanitasianyagok/Reiman_Istvan/Feuerbach/Feuerbach.pdf</a:t>
            </a:r>
            <a:endParaRPr lang="hu-HU" i="1" dirty="0"/>
          </a:p>
          <a:p>
            <a:pPr algn="ctr"/>
            <a:endParaRPr lang="hu-HU" dirty="0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3734121"/>
            <a:ext cx="3271838" cy="2652391"/>
          </a:xfrm>
        </p:spPr>
        <p:txBody>
          <a:bodyPr>
            <a:normAutofit/>
          </a:bodyPr>
          <a:lstStyle/>
          <a:p>
            <a:r>
              <a:rPr lang="hu-HU" sz="2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  <a:t>Dr. </a:t>
            </a:r>
            <a:r>
              <a:rPr lang="hu-HU" sz="24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  <a:t>Szilassi</a:t>
            </a:r>
            <a:r>
              <a:rPr lang="hu-HU" sz="2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  <a:t> Lajos tanár </a:t>
            </a:r>
            <a:r>
              <a:rPr lang="hu-HU" sz="2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  <a:t>úr</a:t>
            </a:r>
            <a:br>
              <a:rPr lang="hu-HU" sz="2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</a:br>
            <a:r>
              <a:rPr lang="hu-HU" sz="2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  <a:t>ajándék </a:t>
            </a:r>
            <a:r>
              <a:rPr lang="hu-HU" sz="2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  <a:t>feladatáról:</a:t>
            </a:r>
            <a:br>
              <a:rPr lang="hu-HU" sz="2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</a:br>
            <a:r>
              <a:rPr lang="hu-HU" sz="2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  <a:t/>
            </a:r>
            <a:br>
              <a:rPr lang="hu-HU" sz="2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</a:br>
            <a:r>
              <a:rPr lang="hu-HU" sz="2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  <a:t>ortocentrikus pontnégyes</a:t>
            </a:r>
          </a:p>
        </p:txBody>
      </p:sp>
    </p:spTree>
    <p:extLst>
      <p:ext uri="{BB962C8B-B14F-4D97-AF65-F5344CB8AC3E}">
        <p14:creationId xmlns:p14="http://schemas.microsoft.com/office/powerpoint/2010/main" val="805970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290076D3-3640-4F96-AD95-74E1DD7975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1020"/>
            <a:ext cx="12192000" cy="926507"/>
          </a:xfrm>
        </p:spPr>
        <p:txBody>
          <a:bodyPr>
            <a:normAutofit/>
          </a:bodyPr>
          <a:lstStyle/>
          <a:p>
            <a:pPr algn="ctr"/>
            <a:r>
              <a:rPr lang="hu-HU" sz="2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  <a:t>A Feuerbach-kör nevezetes pontjai</a:t>
            </a: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077" y="997527"/>
            <a:ext cx="9913846" cy="5860473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077" y="997527"/>
            <a:ext cx="9913846" cy="5860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686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>
            <a:extLst>
              <a:ext uri="{FF2B5EF4-FFF2-40B4-BE49-F238E27FC236}">
                <a16:creationId xmlns:a16="http://schemas.microsoft.com/office/drawing/2014/main" xmlns="" id="{72AD31C9-546D-4B05-9C04-A4DC481CB8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33690"/>
            <a:ext cx="12192000" cy="6124310"/>
          </a:xfrm>
          <a:prstGeom prst="rect">
            <a:avLst/>
          </a:prstGeom>
        </p:spPr>
      </p:pic>
      <p:pic>
        <p:nvPicPr>
          <p:cNvPr id="8" name="Kép 7">
            <a:extLst>
              <a:ext uri="{FF2B5EF4-FFF2-40B4-BE49-F238E27FC236}">
                <a16:creationId xmlns:a16="http://schemas.microsoft.com/office/drawing/2014/main" xmlns="" id="{DE5C11A5-82F1-4E1E-A671-5012425D1D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33690"/>
            <a:ext cx="12192000" cy="6124310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xmlns="" id="{57531561-0189-48B3-B734-C03598DF36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2343705" cy="3282696"/>
          </a:xfrm>
        </p:spPr>
        <p:txBody>
          <a:bodyPr>
            <a:normAutofit/>
          </a:bodyPr>
          <a:lstStyle/>
          <a:p>
            <a:r>
              <a:rPr lang="hu-HU" sz="2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  <a:t>A Feuerbach-kör</a:t>
            </a:r>
            <a:br>
              <a:rPr lang="hu-HU" sz="2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</a:br>
            <a:r>
              <a:rPr lang="hu-HU" sz="2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  <a:t>tompaszögű háromszögre</a:t>
            </a:r>
          </a:p>
        </p:txBody>
      </p:sp>
    </p:spTree>
    <p:extLst>
      <p:ext uri="{BB962C8B-B14F-4D97-AF65-F5344CB8AC3E}">
        <p14:creationId xmlns:p14="http://schemas.microsoft.com/office/powerpoint/2010/main" val="3319542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325563"/>
          </a:xfrm>
        </p:spPr>
        <p:txBody>
          <a:bodyPr>
            <a:normAutofit/>
          </a:bodyPr>
          <a:lstStyle/>
          <a:p>
            <a:pPr algn="ctr"/>
            <a:r>
              <a:rPr lang="hu-HU" sz="28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  <a:t>Karl Wilhelm Feuerbach</a:t>
            </a:r>
          </a:p>
        </p:txBody>
      </p:sp>
      <p:sp>
        <p:nvSpPr>
          <p:cNvPr id="4" name="Szövegdoboz 3"/>
          <p:cNvSpPr txBox="1"/>
          <p:nvPr/>
        </p:nvSpPr>
        <p:spPr>
          <a:xfrm>
            <a:off x="0" y="5231805"/>
            <a:ext cx="12191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  <a:t>1800. május 30. Jéna-1834. március 12. </a:t>
            </a:r>
            <a:r>
              <a:rPr lang="hu-HU" sz="28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  <a:t>Erlangen</a:t>
            </a:r>
            <a:endParaRPr lang="hu-HU" sz="28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Schoolbook" panose="02040604050505020304" pitchFamily="18" charset="0"/>
            </a:endParaRP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8999" y="1625781"/>
            <a:ext cx="2794000" cy="340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910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ép 8">
            <a:extLst>
              <a:ext uri="{FF2B5EF4-FFF2-40B4-BE49-F238E27FC236}">
                <a16:creationId xmlns:a16="http://schemas.microsoft.com/office/drawing/2014/main" xmlns="" id="{928E7DA4-1280-4231-9D12-F142E6D965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027" y="0"/>
            <a:ext cx="10992973" cy="5522976"/>
          </a:xfrm>
          <a:prstGeom prst="rect">
            <a:avLst/>
          </a:prstGeom>
        </p:spPr>
      </p:pic>
      <p:pic>
        <p:nvPicPr>
          <p:cNvPr id="11" name="Kép 10">
            <a:extLst>
              <a:ext uri="{FF2B5EF4-FFF2-40B4-BE49-F238E27FC236}">
                <a16:creationId xmlns:a16="http://schemas.microsoft.com/office/drawing/2014/main" xmlns="" id="{C4D8C39E-90F4-4A97-9178-5B46EAF58D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027" y="0"/>
            <a:ext cx="10992973" cy="5522976"/>
          </a:xfrm>
          <a:prstGeom prst="rect">
            <a:avLst/>
          </a:prstGeom>
        </p:spPr>
      </p:pic>
      <p:pic>
        <p:nvPicPr>
          <p:cNvPr id="13" name="Kép 12">
            <a:extLst>
              <a:ext uri="{FF2B5EF4-FFF2-40B4-BE49-F238E27FC236}">
                <a16:creationId xmlns:a16="http://schemas.microsoft.com/office/drawing/2014/main" xmlns="" id="{A647E304-3B71-4D0B-8DD9-BC02F1F59A9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026" y="0"/>
            <a:ext cx="10992973" cy="5522976"/>
          </a:xfrm>
          <a:prstGeom prst="rect">
            <a:avLst/>
          </a:prstGeom>
        </p:spPr>
      </p:pic>
      <p:pic>
        <p:nvPicPr>
          <p:cNvPr id="15" name="Kép 14">
            <a:extLst>
              <a:ext uri="{FF2B5EF4-FFF2-40B4-BE49-F238E27FC236}">
                <a16:creationId xmlns:a16="http://schemas.microsoft.com/office/drawing/2014/main" xmlns="" id="{3111C8CA-54FE-4EBD-9610-07D4D411261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027" y="0"/>
            <a:ext cx="10992973" cy="5522976"/>
          </a:xfrm>
          <a:prstGeom prst="rect">
            <a:avLst/>
          </a:prstGeom>
        </p:spPr>
      </p:pic>
      <p:pic>
        <p:nvPicPr>
          <p:cNvPr id="17" name="Kép 16">
            <a:extLst>
              <a:ext uri="{FF2B5EF4-FFF2-40B4-BE49-F238E27FC236}">
                <a16:creationId xmlns:a16="http://schemas.microsoft.com/office/drawing/2014/main" xmlns="" id="{57533988-2FDD-427B-A4A1-D1AECC212D4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027" y="0"/>
            <a:ext cx="10992973" cy="5522976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xmlns="" id="{2B62681B-FC77-4633-99AA-852B6CE0AF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9025" y="3802674"/>
            <a:ext cx="3861490" cy="1720302"/>
          </a:xfrm>
        </p:spPr>
        <p:txBody>
          <a:bodyPr>
            <a:normAutofit fontScale="90000"/>
          </a:bodyPr>
          <a:lstStyle/>
          <a:p>
            <a:pPr algn="ctr"/>
            <a:r>
              <a:rPr lang="hu-HU" sz="2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  <a:t>A</a:t>
            </a:r>
            <a:br>
              <a:rPr lang="hu-HU" sz="2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</a:br>
            <a:r>
              <a:rPr lang="hu-HU" sz="2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  <a:t> Feuerbach-kör érinti a háromszög oldalait érintő</a:t>
            </a:r>
            <a:br>
              <a:rPr lang="hu-HU" sz="2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</a:br>
            <a:r>
              <a:rPr lang="hu-HU" sz="2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  <a:t>köröket (1822-Feuerbach)</a:t>
            </a:r>
          </a:p>
        </p:txBody>
      </p:sp>
      <p:sp>
        <p:nvSpPr>
          <p:cNvPr id="3" name="Szövegdoboz 2">
            <a:extLst>
              <a:ext uri="{FF2B5EF4-FFF2-40B4-BE49-F238E27FC236}">
                <a16:creationId xmlns:a16="http://schemas.microsoft.com/office/drawing/2014/main" xmlns="" id="{12DDB3BD-7736-4CAB-A11E-EF8E8084D5A5}"/>
              </a:ext>
            </a:extLst>
          </p:cNvPr>
          <p:cNvSpPr txBox="1"/>
          <p:nvPr/>
        </p:nvSpPr>
        <p:spPr>
          <a:xfrm>
            <a:off x="2682009" y="6007329"/>
            <a:ext cx="80270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2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7"/>
              </a:rPr>
              <a:t>https://www.komal.hu/cikkek/2004-05/furedi/furedi.h.shtml</a:t>
            </a:r>
            <a:endParaRPr lang="hu-HU" sz="24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51642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40807"/>
          </a:xfrm>
        </p:spPr>
        <p:txBody>
          <a:bodyPr>
            <a:normAutofit/>
          </a:bodyPr>
          <a:lstStyle/>
          <a:p>
            <a:pPr algn="ctr"/>
            <a:r>
              <a:rPr lang="hu-HU" sz="2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  <a:t>A háromszög hozzáírt körei</a:t>
            </a:r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xmlns="" id="{C21DC020-CBAB-406D-801D-ECDC769842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03826"/>
            <a:ext cx="12192000" cy="6154174"/>
          </a:xfrm>
          <a:prstGeom prst="rect">
            <a:avLst/>
          </a:prstGeom>
        </p:spPr>
      </p:pic>
      <p:pic>
        <p:nvPicPr>
          <p:cNvPr id="8" name="Kép 7">
            <a:extLst>
              <a:ext uri="{FF2B5EF4-FFF2-40B4-BE49-F238E27FC236}">
                <a16:creationId xmlns:a16="http://schemas.microsoft.com/office/drawing/2014/main" xmlns="" id="{DB5A1108-DBE7-4DCD-BED8-1EFA71A48A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703827"/>
            <a:ext cx="12192001" cy="6154174"/>
          </a:xfrm>
          <a:prstGeom prst="rect">
            <a:avLst/>
          </a:prstGeom>
        </p:spPr>
      </p:pic>
      <p:pic>
        <p:nvPicPr>
          <p:cNvPr id="10" name="Kép 9">
            <a:extLst>
              <a:ext uri="{FF2B5EF4-FFF2-40B4-BE49-F238E27FC236}">
                <a16:creationId xmlns:a16="http://schemas.microsoft.com/office/drawing/2014/main" xmlns="" id="{7783088D-9544-42E3-8006-376C7CF7EB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703825"/>
            <a:ext cx="12192003" cy="6154175"/>
          </a:xfrm>
          <a:prstGeom prst="rect">
            <a:avLst/>
          </a:prstGeom>
        </p:spPr>
      </p:pic>
      <p:pic>
        <p:nvPicPr>
          <p:cNvPr id="13" name="Kép 12">
            <a:extLst>
              <a:ext uri="{FF2B5EF4-FFF2-40B4-BE49-F238E27FC236}">
                <a16:creationId xmlns:a16="http://schemas.microsoft.com/office/drawing/2014/main" xmlns="" id="{D3988E88-C054-41AB-BEA5-491564F6CF9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" y="703825"/>
            <a:ext cx="12192003" cy="6154175"/>
          </a:xfrm>
          <a:prstGeom prst="rect">
            <a:avLst/>
          </a:prstGeom>
        </p:spPr>
      </p:pic>
      <p:pic>
        <p:nvPicPr>
          <p:cNvPr id="17" name="Kép 16">
            <a:extLst>
              <a:ext uri="{FF2B5EF4-FFF2-40B4-BE49-F238E27FC236}">
                <a16:creationId xmlns:a16="http://schemas.microsoft.com/office/drawing/2014/main" xmlns="" id="{C6D5A16E-B623-4B9C-9562-2EC44EA0484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" y="703825"/>
            <a:ext cx="12192003" cy="6154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526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ép 9">
            <a:extLst>
              <a:ext uri="{FF2B5EF4-FFF2-40B4-BE49-F238E27FC236}">
                <a16:creationId xmlns:a16="http://schemas.microsoft.com/office/drawing/2014/main" xmlns="" id="{046E73A6-E76D-42FC-A5CE-09FDDB63AB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64" y="719091"/>
            <a:ext cx="12170236" cy="6138909"/>
          </a:xfrm>
          <a:prstGeom prst="rect">
            <a:avLst/>
          </a:prstGeom>
        </p:spPr>
      </p:pic>
      <p:pic>
        <p:nvPicPr>
          <p:cNvPr id="12" name="Kép 11">
            <a:extLst>
              <a:ext uri="{FF2B5EF4-FFF2-40B4-BE49-F238E27FC236}">
                <a16:creationId xmlns:a16="http://schemas.microsoft.com/office/drawing/2014/main" xmlns="" id="{F4B98982-F8BC-433F-B870-BD67B8F891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9091"/>
            <a:ext cx="12192000" cy="6149887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1"/>
            <a:ext cx="2175029" cy="6858000"/>
          </a:xfrm>
        </p:spPr>
        <p:txBody>
          <a:bodyPr>
            <a:normAutofit/>
          </a:bodyPr>
          <a:lstStyle/>
          <a:p>
            <a:r>
              <a:rPr lang="hu-HU" sz="2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  <a:t>Hegyesszögű háromszög</a:t>
            </a:r>
            <a:br>
              <a:rPr lang="hu-HU" sz="2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</a:br>
            <a:r>
              <a:rPr lang="hu-HU" sz="2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  <a:t>talpponti háromszöge</a:t>
            </a:r>
          </a:p>
        </p:txBody>
      </p:sp>
    </p:spTree>
    <p:extLst>
      <p:ext uri="{BB962C8B-B14F-4D97-AF65-F5344CB8AC3E}">
        <p14:creationId xmlns:p14="http://schemas.microsoft.com/office/powerpoint/2010/main" val="985944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:a16="http://schemas.microsoft.com/office/drawing/2014/main" xmlns="" id="{DF981D0B-F107-455A-81BB-69E9872BC7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03827"/>
            <a:ext cx="12192000" cy="6154174"/>
          </a:xfrm>
          <a:prstGeom prst="rect">
            <a:avLst/>
          </a:prstGeom>
        </p:spPr>
      </p:pic>
      <p:pic>
        <p:nvPicPr>
          <p:cNvPr id="5" name="Kép 4">
            <a:extLst>
              <a:ext uri="{FF2B5EF4-FFF2-40B4-BE49-F238E27FC236}">
                <a16:creationId xmlns:a16="http://schemas.microsoft.com/office/drawing/2014/main" xmlns="" id="{BE8C0F2C-6BA1-4DFC-A732-76048BC7B1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5326"/>
            <a:ext cx="12208844" cy="6162676"/>
          </a:xfrm>
          <a:prstGeom prst="rect">
            <a:avLst/>
          </a:prstGeom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xmlns="" id="{4D5067A8-5B3A-494E-B7C5-6F0F1046FF4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03827"/>
            <a:ext cx="12208844" cy="6162676"/>
          </a:xfrm>
          <a:prstGeom prst="rect">
            <a:avLst/>
          </a:prstGeom>
        </p:spPr>
      </p:pic>
      <p:pic>
        <p:nvPicPr>
          <p:cNvPr id="9" name="Kép 8">
            <a:extLst>
              <a:ext uri="{FF2B5EF4-FFF2-40B4-BE49-F238E27FC236}">
                <a16:creationId xmlns:a16="http://schemas.microsoft.com/office/drawing/2014/main" xmlns="" id="{BAAAD7E6-951E-4C61-AD99-B243AC4A83E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5325"/>
            <a:ext cx="12208843" cy="6162675"/>
          </a:xfrm>
          <a:prstGeom prst="rect">
            <a:avLst/>
          </a:prstGeom>
        </p:spPr>
      </p:pic>
      <p:pic>
        <p:nvPicPr>
          <p:cNvPr id="18" name="Kép 17">
            <a:extLst>
              <a:ext uri="{FF2B5EF4-FFF2-40B4-BE49-F238E27FC236}">
                <a16:creationId xmlns:a16="http://schemas.microsoft.com/office/drawing/2014/main" xmlns="" id="{BF2AA2F3-8863-44DF-B1F4-5B93CDB5B90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86824"/>
            <a:ext cx="12206174" cy="6161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1948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TM02900771[[fn=Szelet]]</Template>
  <TotalTime>1586</TotalTime>
  <Words>374</Words>
  <Application>Microsoft Office PowerPoint</Application>
  <PresentationFormat>Szélesvásznú</PresentationFormat>
  <Paragraphs>39</Paragraphs>
  <Slides>26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6</vt:i4>
      </vt:variant>
      <vt:variant>
        <vt:lpstr>Téma</vt:lpstr>
      </vt:variant>
      <vt:variant>
        <vt:i4>2</vt:i4>
      </vt:variant>
      <vt:variant>
        <vt:lpstr>Diacímek</vt:lpstr>
      </vt:variant>
      <vt:variant>
        <vt:i4>26</vt:i4>
      </vt:variant>
    </vt:vector>
  </HeadingPairs>
  <TitlesOfParts>
    <vt:vector size="34" baseType="lpstr">
      <vt:lpstr>Arial</vt:lpstr>
      <vt:lpstr>Calibri</vt:lpstr>
      <vt:lpstr>Calibri Light</vt:lpstr>
      <vt:lpstr>Cambria Math</vt:lpstr>
      <vt:lpstr>Century Schoolbook</vt:lpstr>
      <vt:lpstr>Wingdings 2</vt:lpstr>
      <vt:lpstr>HDOfficeLightV0</vt:lpstr>
      <vt:lpstr>Office-téma</vt:lpstr>
      <vt:lpstr>A Feuerbach-kör titkai</vt:lpstr>
      <vt:lpstr>A Feuerbach-kör származtatása</vt:lpstr>
      <vt:lpstr>A Feuerbach-kör nevezetes pontjai</vt:lpstr>
      <vt:lpstr>A Feuerbach-kör tompaszögű háromszögre</vt:lpstr>
      <vt:lpstr>Karl Wilhelm Feuerbach</vt:lpstr>
      <vt:lpstr>A  Feuerbach-kör érinti a háromszög oldalait érintő köröket (1822-Feuerbach)</vt:lpstr>
      <vt:lpstr>A háromszög hozzáírt körei</vt:lpstr>
      <vt:lpstr>Hegyesszögű háromszög talpponti háromszöge</vt:lpstr>
      <vt:lpstr>PowerPoint bemutató</vt:lpstr>
      <vt:lpstr>PowerPoint bemutató</vt:lpstr>
      <vt:lpstr>A hegyesszögű ABC háromszög körülírt körének O középpontját tükrözzük a magasságok talppontjaira. Igazoljuk, hogy e három pont által meghatározott kör ugyanakkora sugarú, mint az ABC háromszög körülírt köre.  KÖMAL B. 4941.</vt:lpstr>
      <vt:lpstr>Laczkó László tanár úr feladata</vt:lpstr>
      <vt:lpstr>Az ABC hegyesszögű háromszög magasságpontja M, Feuerbach-körének középpontja K. Az AK szakaszra az K pontban emelt merőleges egyenesre bocsássunk merőlegeseket a  B, C, M pontokból, a merőlegesek talppontjai rendre  B_1, C_1, M_1. Mutassuk meg, hogy BB_1+CC_1=MM_1+AK .  </vt:lpstr>
      <vt:lpstr>Megoldás:</vt:lpstr>
      <vt:lpstr>Az ABC hegyesszögű háromszög körülírt körének középpontja O, magasságpontja M. Tükrözzük az A pontot a BC oldal felezőmerőlegesére, a B pontot a CA oldal felezőmerőlegesére, végül a C pontot az AB oldal felezőmerőlegesére, a tükörképek rendre A_1,B_1,C_1. Legyen az A_1 B_1 C_1 háromszög beírt körének középpontja K. Bizonyítsuk be, hogy az O pont felezi az MK szakaszt.  KÖMAL B. 4708.</vt:lpstr>
      <vt:lpstr>Megoldás:</vt:lpstr>
      <vt:lpstr>A hegyesszögű ABC háromszög B és C csúcsából induló magasságvonal talppontja az AC, illetve AB oldalon rendre D és E, a BC oldal felezőpontja F. Az AF és DE szakaszok metszéspontja M, az M pontnak a BC szakaszra eső merőleges vetülete N. Bizonyítsuk be, hogy az AN  és DE szakaszok metszéspontját az F ponttal összekötő egyenesen van az ABC háromszög Feuerbach-körének középpontja. </vt:lpstr>
      <vt:lpstr>Megoldás:</vt:lpstr>
      <vt:lpstr>Az ABC hegyesszögű háromszög magasságvonalainak talppontjai a BC, CA, AB oldalakon rendre D, E, F, az ABC háromszög magasságpontja M. Jelölje az AB, mint átmérő fölé rajzolt kört k_1, a DEM háromszög körülírt körét k_2. Vegyük föl a k_2 körnek a D pontot nem tartalmazó EM ívén az E, M pontoktól különböző P pontot az ábrának megfelelően. Mutassuk meg, hogy a PQ szakasz R felezőpontja az ABC háromszög Feuerbach-körére illeszkedik. </vt:lpstr>
      <vt:lpstr>Megoldás:</vt:lpstr>
      <vt:lpstr>R_nyomvonal.ggb</vt:lpstr>
      <vt:lpstr> Az ABC hegyesszögű háromszög magasságvonalainak talppontjai a BC, CA, AB oldalakon rendre D, E, F, az ABC háromszög magasságpontja M. Jelölje az AB, mint átmérő fölé rajzolt kört k_1, a DEM háromszög körülírt körét k_2. Vegyük föl a k_2 körnek a D pontot nem tartalmazó EM ívén az E, M pontoktól különböző P pontot. A DP egyenes a k_1 kört másodszor a Q pontban metszi és legyen a PQ szakasz felezőpontja R. Mutassuk meg, hogy az AQ, MP, FR egyenesek egy pontban metszik egymást.</vt:lpstr>
      <vt:lpstr>PowerPoint bemutató</vt:lpstr>
      <vt:lpstr>Legyen az ABC hegyesszögű, nem egyenlő szárú háromszög körülírt körének középpontja O, magasságpontja M. Az ABC háromszög körülírt köréhez az A pontban, az A-ból induló magasság talppontjában a Feuerbach-körhöz húzott érintő metszéspontja P. Hasonlóképpen kapjuk a körülírt körhöz a C pontban húzott, és a C-ből induló magasság talppontjában a Feuerbach-körhöz húzott érintők metszéspontjaként az R pontot. Mutassuk meg, hogy a PR egyenes merőleges az OM egyenesre. </vt:lpstr>
      <vt:lpstr>Megoldási ötlet:</vt:lpstr>
      <vt:lpstr>Dr. Szilassi Lajos tanár úr ajándék feladatáról:  ortocentrikus pontnégyes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Feuerbach-kör titkai</dc:title>
  <dc:creator>Bíró Bálint</dc:creator>
  <cp:lastModifiedBy>Biro Balint</cp:lastModifiedBy>
  <cp:revision>116</cp:revision>
  <cp:lastPrinted>2018-03-22T15:02:28Z</cp:lastPrinted>
  <dcterms:created xsi:type="dcterms:W3CDTF">2018-02-26T16:47:37Z</dcterms:created>
  <dcterms:modified xsi:type="dcterms:W3CDTF">2018-03-22T15:28:26Z</dcterms:modified>
</cp:coreProperties>
</file>