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4" r:id="rId4"/>
    <p:sldId id="258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8" r:id="rId21"/>
    <p:sldId id="279" r:id="rId22"/>
    <p:sldId id="281" r:id="rId23"/>
    <p:sldId id="282" r:id="rId24"/>
    <p:sldId id="280" r:id="rId25"/>
    <p:sldId id="260" r:id="rId26"/>
    <p:sldId id="262" r:id="rId27"/>
    <p:sldId id="286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>
        <p:scale>
          <a:sx n="100" d="100"/>
          <a:sy n="100" d="100"/>
        </p:scale>
        <p:origin x="109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67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887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04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15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38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57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18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35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97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97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95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15FD2-55F4-4CCB-A45F-DBD18CCCD574}" type="datetimeFigureOut">
              <a:rPr lang="hu-HU" smtClean="0"/>
              <a:t>2019.03.19.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E112-A887-4FC1-8886-5B8D6D2840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94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3.wmf"/><Relationship Id="rId4" Type="http://schemas.openxmlformats.org/officeDocument/2006/relationships/image" Target="../media/image9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10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70463"/>
          </a:xfrm>
        </p:spPr>
        <p:txBody>
          <a:bodyPr>
            <a:normAutofit/>
          </a:bodyPr>
          <a:lstStyle/>
          <a:p>
            <a:r>
              <a:rPr lang="hu-H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XXIII. HAJNAL IMRE Matematikai Tesztverseny</a:t>
            </a:r>
            <a:br>
              <a:rPr lang="hu-H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br>
              <a:rPr lang="hu-H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MÓDSZERTANI NAP</a:t>
            </a:r>
            <a:endParaRPr lang="hu-H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6366019"/>
            <a:ext cx="6858000" cy="491981"/>
          </a:xfrm>
        </p:spPr>
        <p:txBody>
          <a:bodyPr>
            <a:normAutofit/>
          </a:bodyPr>
          <a:lstStyle/>
          <a:p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Gyula</a:t>
            </a:r>
            <a:r>
              <a:rPr lang="hu-H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2019. március 23.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13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latin typeface="Verdana"/>
                <a:cs typeface="Verdana"/>
              </a:rPr>
              <a:t>n</a:t>
            </a:r>
            <a:r>
              <a:rPr lang="hu-HU" sz="2400" dirty="0" smtClean="0">
                <a:latin typeface="Verdana"/>
                <a:cs typeface="Verdana"/>
              </a:rPr>
              <a:t>=8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1" y="1246909"/>
            <a:ext cx="3379697" cy="3408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5806724" y="1121232"/>
                <a:ext cx="1134404" cy="303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24" y="1121232"/>
                <a:ext cx="1134404" cy="303994"/>
              </a:xfrm>
              <a:prstGeom prst="rect">
                <a:avLst/>
              </a:prstGeom>
              <a:blipFill rotWithShape="0">
                <a:blip r:embed="rId4"/>
                <a:stretch>
                  <a:fillRect l="-7527" b="-16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5222825" y="1890159"/>
                <a:ext cx="997529" cy="581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825" y="1890159"/>
                <a:ext cx="997529" cy="5818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6541009" y="1843992"/>
                <a:ext cx="1659127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009" y="1843992"/>
                <a:ext cx="1659127" cy="6741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4919198" y="2728552"/>
                <a:ext cx="2909456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=2−</m:t>
                      </m:r>
                      <m:rad>
                        <m:radPr>
                          <m:deg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198" y="2728552"/>
                <a:ext cx="2909456" cy="309637"/>
              </a:xfrm>
              <a:prstGeom prst="rect">
                <a:avLst/>
              </a:prstGeom>
              <a:blipFill rotWithShape="0">
                <a:blip r:embed="rId7"/>
                <a:stretch>
                  <a:fillRect b="-26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5499580" y="3313448"/>
                <a:ext cx="1441548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580" y="3313448"/>
                <a:ext cx="1441548" cy="5636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4410792" y="4163073"/>
                <a:ext cx="3926267" cy="33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=4−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=2+</m:t>
                      </m:r>
                      <m:rad>
                        <m:radPr>
                          <m:deg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792" y="4163073"/>
                <a:ext cx="3926267" cy="331886"/>
              </a:xfrm>
              <a:prstGeom prst="rect">
                <a:avLst/>
              </a:prstGeom>
              <a:blipFill rotWithShape="0">
                <a:blip r:embed="rId9"/>
                <a:stretch>
                  <a:fillRect l="-1087" r="-932" b="-111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5547733" y="4655127"/>
                <a:ext cx="1446871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733" y="4655127"/>
                <a:ext cx="1446871" cy="5636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1298725" y="5673765"/>
                <a:ext cx="6726381" cy="380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hu-HU" dirty="0" smtClean="0"/>
                      <m:t>∙ </m:t>
                    </m:r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hu-HU" dirty="0" smtClean="0"/>
                      <m:t>∙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… </m:t>
                    </m:r>
                    <m:r>
                      <m:rPr>
                        <m:nor/>
                      </m:rPr>
                      <a:rPr lang="hu-HU" dirty="0" smtClean="0"/>
                      <m:t>∙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dirty="0" smtClean="0"/>
                      <m:t>∙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hu-H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dirty="0" smtClean="0"/>
                      <m:t>∙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dirty="0" smtClean="0"/>
                      <m:t>∙</m:t>
                    </m:r>
                    <m:r>
                      <m:rPr>
                        <m:nor/>
                      </m:rPr>
                      <a:rPr lang="hu-HU" b="0" i="0" dirty="0" smtClean="0"/>
                      <m:t> </m:t>
                    </m:r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m:rPr>
                        <m:nor/>
                      </m:rPr>
                      <a:rPr lang="hu-HU" dirty="0" smtClean="0"/>
                      <m:t>∙</m:t>
                    </m:r>
                    <m:sSup>
                      <m:sSup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hu-HU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hu-HU" dirty="0" smtClean="0"/>
                      <m:t>∙</m:t>
                    </m:r>
                    <m:d>
                      <m:d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hu-HU" dirty="0"/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hu-HU" dirty="0" smtClean="0"/>
                      <m:t>∙</m:t>
                    </m:r>
                  </m:oMath>
                </a14:m>
                <a:r>
                  <a:rPr lang="hu-H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= 8</a:t>
                </a:r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25" y="5673765"/>
                <a:ext cx="6726381" cy="380938"/>
              </a:xfrm>
              <a:prstGeom prst="rect">
                <a:avLst/>
              </a:prstGeom>
              <a:blipFill rotWithShape="0">
                <a:blip r:embed="rId11"/>
                <a:stretch>
                  <a:fillRect l="-91" b="-3064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latin typeface="Verdana"/>
                <a:cs typeface="Verdana"/>
              </a:rPr>
              <a:t>n</a:t>
            </a:r>
            <a:r>
              <a:rPr lang="hu-HU" sz="2400" dirty="0" smtClean="0">
                <a:latin typeface="Verdana"/>
                <a:cs typeface="Verdana"/>
              </a:rPr>
              <a:t>=5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1" y="1255984"/>
            <a:ext cx="3540120" cy="3555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4447307" y="1542865"/>
                <a:ext cx="4271113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hu-HU" dirty="0" smtClean="0"/>
                        <m:t>∙</m:t>
                      </m:r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hu-HU" dirty="0" smtClean="0"/>
                        <m:t>∙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hu-HU" dirty="0" smtClean="0"/>
                        <m:t>∙</m:t>
                      </m:r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hu-HU" dirty="0" smtClean="0"/>
                        <m:t>∙</m:t>
                      </m:r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07" y="1542865"/>
                <a:ext cx="4271113" cy="283219"/>
              </a:xfrm>
              <a:prstGeom prst="rect">
                <a:avLst/>
              </a:prstGeom>
              <a:blipFill rotWithShape="0">
                <a:blip r:embed="rId4"/>
                <a:stretch>
                  <a:fillRect l="-714" t="-4255" b="-148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4878039" y="2233677"/>
                <a:ext cx="340965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hu-HU" dirty="0" smtClean="0"/>
                        <m:t>∙</m:t>
                      </m:r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72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hu-HU" dirty="0" smtClean="0"/>
                        <m:t>∙</m:t>
                      </m:r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039" y="2233677"/>
                <a:ext cx="3409651" cy="375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4661916" y="3016821"/>
                <a:ext cx="3847656" cy="36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 smtClean="0"/>
                        <m:t>∙ 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hu-HU" dirty="0" smtClean="0"/>
                            <m:t>∙</m:t>
                          </m:r>
                          <m:r>
                            <m:rPr>
                              <m:nor/>
                            </m:rPr>
                            <a:rPr lang="hu-HU" b="0" i="0" dirty="0" smtClean="0"/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 smtClean="0"/>
                        <m:t>∙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hu-HU" dirty="0" smtClean="0"/>
                                <m:t>∙</m:t>
                              </m:r>
                              <m:func>
                                <m:func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  <m:sup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hu-HU" dirty="0" smtClean="0"/>
                                    <m:t>∙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hu-HU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hu-HU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  <m:sup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16" y="3016821"/>
                <a:ext cx="3847656" cy="367345"/>
              </a:xfrm>
              <a:prstGeom prst="rect">
                <a:avLst/>
              </a:prstGeom>
              <a:blipFill rotWithShape="0">
                <a:blip r:embed="rId6"/>
                <a:stretch>
                  <a:fillRect l="-1109" r="-158" b="-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4436918" y="3851967"/>
                <a:ext cx="4541276" cy="593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</m:t>
                          </m:r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18" y="3851967"/>
                <a:ext cx="4541276" cy="5937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1961104" y="5260904"/>
                <a:ext cx="5188408" cy="712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 smtClean="0"/>
                        <m:t>∙ 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hu-HU" dirty="0" smtClean="0"/>
                            <m:t>∙</m:t>
                          </m:r>
                          <m:r>
                            <m:rPr>
                              <m:nor/>
                            </m:rPr>
                            <a:rPr lang="hu-HU" b="0" i="0" dirty="0" smtClean="0"/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 smtClean="0"/>
                        <m:t>∙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hu-HU" dirty="0" smtClean="0"/>
                                <m:t>∙</m:t>
                              </m:r>
                              <m:f>
                                <m:f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hu-HU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104" y="5260904"/>
                <a:ext cx="5188408" cy="7123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7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88226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 smtClean="0">
                <a:latin typeface="Verdana"/>
                <a:cs typeface="Verdana"/>
              </a:rPr>
              <a:t>n=5 </a:t>
            </a:r>
            <a:r>
              <a:rPr lang="hu-HU" dirty="0" smtClean="0">
                <a:latin typeface="Verdana"/>
                <a:cs typeface="Verdana"/>
              </a:rPr>
              <a:t>(részletezése)</a:t>
            </a:r>
            <a:endParaRPr lang="hu-HU" dirty="0">
              <a:latin typeface="Verdana"/>
              <a:cs typeface="Verdana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4" y="910392"/>
            <a:ext cx="3036690" cy="305461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3" y="3965005"/>
            <a:ext cx="2040397" cy="2805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487591" y="1737648"/>
                <a:ext cx="137133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hu-HU" dirty="0" smtClean="0"/>
                        <m:t>∙</m:t>
                      </m:r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591" y="1737648"/>
                <a:ext cx="1371337" cy="283219"/>
              </a:xfrm>
              <a:prstGeom prst="rect">
                <a:avLst/>
              </a:prstGeom>
              <a:blipFill rotWithShape="0">
                <a:blip r:embed="rId5"/>
                <a:stretch>
                  <a:fillRect l="-2222" t="-4255" r="-1778" b="-638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599800" y="2234527"/>
                <a:ext cx="1146917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800" y="2234527"/>
                <a:ext cx="1146917" cy="4725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/>
          <p:cNvSpPr txBox="1"/>
          <p:nvPr/>
        </p:nvSpPr>
        <p:spPr>
          <a:xfrm>
            <a:off x="3986738" y="1154656"/>
            <a:ext cx="261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szabályos tízszög oldala: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154545" y="4109118"/>
            <a:ext cx="247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 szögfelezőtétel szerint: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4879903" y="4605997"/>
                <a:ext cx="102252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03" y="4605997"/>
                <a:ext cx="1022523" cy="5203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/>
          <p:cNvSpPr txBox="1"/>
          <p:nvPr/>
        </p:nvSpPr>
        <p:spPr>
          <a:xfrm>
            <a:off x="4154545" y="5287232"/>
            <a:ext cx="397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hasonló hegyesszögű háromszögekből: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3969265" y="5913288"/>
                <a:ext cx="102252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65" y="5913288"/>
                <a:ext cx="1022523" cy="5203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/>
          <p:cNvSpPr txBox="1"/>
          <p:nvPr/>
        </p:nvSpPr>
        <p:spPr>
          <a:xfrm>
            <a:off x="5443054" y="5998544"/>
            <a:ext cx="96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ezekből: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6834773" y="6034987"/>
                <a:ext cx="6185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773" y="6034987"/>
                <a:ext cx="61856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902" r="-39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9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lvl="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solidFill>
                  <a:prstClr val="black"/>
                </a:solidFill>
                <a:latin typeface="Verdana"/>
                <a:cs typeface="Verdana"/>
              </a:rPr>
              <a:t>n=5 </a:t>
            </a:r>
            <a:r>
              <a:rPr lang="hu-HU" dirty="0">
                <a:solidFill>
                  <a:prstClr val="black"/>
                </a:solidFill>
                <a:latin typeface="Verdana"/>
                <a:cs typeface="Verdana"/>
              </a:rPr>
              <a:t>(részletezése)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40327" y="1340427"/>
            <a:ext cx="20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Visszahelyettesítve: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2878282" y="1264893"/>
                <a:ext cx="102598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282" y="1264893"/>
                <a:ext cx="1025985" cy="5203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/>
          <p:cNvSpPr txBox="1"/>
          <p:nvPr/>
        </p:nvSpPr>
        <p:spPr>
          <a:xfrm>
            <a:off x="540327" y="2441863"/>
            <a:ext cx="261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Átrendezve az egyenletet: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3543300" y="2488030"/>
                <a:ext cx="1537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2488030"/>
                <a:ext cx="153728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984" t="-4348" r="-3571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/>
          <p:cNvSpPr txBox="1"/>
          <p:nvPr/>
        </p:nvSpPr>
        <p:spPr>
          <a:xfrm>
            <a:off x="540327" y="3343076"/>
            <a:ext cx="246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egyenlet egyik gyöke: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3170537" y="3175924"/>
                <a:ext cx="1171924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537" y="3175924"/>
                <a:ext cx="1171924" cy="5836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540327" y="4238581"/>
                <a:ext cx="2132059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4238581"/>
                <a:ext cx="2132059" cy="5836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540327" y="5348440"/>
                <a:ext cx="3236399" cy="585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hu-HU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b="0" i="0" dirty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</m:t>
                          </m:r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5348440"/>
                <a:ext cx="3236399" cy="5854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4505072" y="3343076"/>
                <a:ext cx="2531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sik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gy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negat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hu-HU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072" y="3343076"/>
                <a:ext cx="2531348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0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latin typeface="Verdana"/>
                <a:cs typeface="Verdana"/>
              </a:rPr>
              <a:t>n</a:t>
            </a:r>
            <a:r>
              <a:rPr lang="hu-HU" sz="2400" dirty="0" smtClean="0">
                <a:latin typeface="Verdana"/>
                <a:cs typeface="Verdana"/>
              </a:rPr>
              <a:t>=7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4" y="1189621"/>
            <a:ext cx="284887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4581735" y="1490708"/>
                <a:ext cx="1759584" cy="471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735" y="1490708"/>
                <a:ext cx="1759584" cy="471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4488217" y="2234118"/>
                <a:ext cx="2129109" cy="563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217" y="2234118"/>
                <a:ext cx="2129109" cy="5638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4488217" y="3069861"/>
                <a:ext cx="2129109" cy="563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217" y="3069861"/>
                <a:ext cx="2129109" cy="5638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370610" y="4552258"/>
                <a:ext cx="793358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…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hu-HU" dirty="0"/>
                                <m:t>∙ 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 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0,4338837 </m:t>
                              </m:r>
                              <m:r>
                                <m:rPr>
                                  <m:nor/>
                                </m:rPr>
                                <a:rPr lang="hu-HU" dirty="0"/>
                                <m:t>∙</m:t>
                              </m:r>
                              <m:r>
                                <a:rPr lang="hu-HU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0,7818315</m:t>
                              </m:r>
                              <m:r>
                                <m:rPr>
                                  <m:nor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hu-HU" dirty="0"/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hu-HU" b="0" i="0" dirty="0" smtClean="0"/>
                                <m:t>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0,9749279</m:t>
                              </m:r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hu-HU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hu-HU" b="0" i="0" dirty="0" smtClean="0">
                    <a:latin typeface="Cambria Math" panose="02040503050406030204" pitchFamily="18" charset="0"/>
                  </a:rPr>
                </a:br>
                <a:endParaRPr lang="hu-HU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6,9999991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≈7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10" y="4552258"/>
                <a:ext cx="7933582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7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5178135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latin typeface="Verdana"/>
                <a:cs typeface="Verdana"/>
              </a:rPr>
              <a:t>n</a:t>
            </a:r>
            <a:r>
              <a:rPr lang="hu-HU" sz="2400" dirty="0" smtClean="0">
                <a:latin typeface="Verdana"/>
                <a:cs typeface="Verdana"/>
              </a:rPr>
              <a:t> tetszőleges páratlan szám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2781977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4405746" y="1122638"/>
                <a:ext cx="206370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1122638"/>
                <a:ext cx="2063705" cy="4706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4337842" y="1765105"/>
                <a:ext cx="2433230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 2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42" y="1765105"/>
                <a:ext cx="2433230" cy="562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4337842" y="3065318"/>
                <a:ext cx="3214341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f>
                            <m:f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f>
                            <m:f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fName>
                        <m: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42" y="3065318"/>
                <a:ext cx="3214341" cy="6597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/>
          <p:cNvSpPr txBox="1"/>
          <p:nvPr/>
        </p:nvSpPr>
        <p:spPr>
          <a:xfrm>
            <a:off x="5519255" y="2235451"/>
            <a:ext cx="33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.</a:t>
            </a:r>
          </a:p>
          <a:p>
            <a:r>
              <a:rPr lang="hu-HU" dirty="0" smtClean="0"/>
              <a:t>.</a:t>
            </a:r>
          </a:p>
          <a:p>
            <a:r>
              <a:rPr lang="hu-H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370610" y="4666974"/>
                <a:ext cx="8087983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…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hu-HU" dirty="0"/>
                                <m:t>∙ 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 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b="0" i="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hu-H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func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r>
                                    <a:rPr lang="hu-HU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func>
                                    <m:funcPr>
                                      <m:ctrlPr>
                                        <a:rPr lang="hu-H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b="0" i="0" dirty="0" smtClean="0"/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  <m: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10" y="4666974"/>
                <a:ext cx="8087983" cy="6770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38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7682345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latin typeface="Verdana"/>
                <a:cs typeface="Verdana"/>
              </a:rPr>
              <a:t>n tetszőleges </a:t>
            </a:r>
            <a:r>
              <a:rPr lang="hu-HU" sz="2400" dirty="0" smtClean="0">
                <a:latin typeface="Verdana"/>
                <a:cs typeface="Verdana"/>
              </a:rPr>
              <a:t>páros </a:t>
            </a:r>
            <a:r>
              <a:rPr lang="hu-HU" sz="2400" dirty="0">
                <a:latin typeface="Verdana"/>
                <a:cs typeface="Verdana"/>
              </a:rPr>
              <a:t>szám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287036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405746" y="1122638"/>
                <a:ext cx="206370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1122638"/>
                <a:ext cx="2063705" cy="4706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4337842" y="1765105"/>
                <a:ext cx="2433230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 2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42" y="1765105"/>
                <a:ext cx="2433230" cy="562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/>
          <p:cNvSpPr txBox="1"/>
          <p:nvPr/>
        </p:nvSpPr>
        <p:spPr>
          <a:xfrm>
            <a:off x="5519255" y="2235451"/>
            <a:ext cx="33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.</a:t>
            </a:r>
          </a:p>
          <a:p>
            <a:r>
              <a:rPr lang="hu-HU" dirty="0" smtClean="0"/>
              <a:t>.</a:t>
            </a:r>
          </a:p>
          <a:p>
            <a:r>
              <a:rPr lang="hu-H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4337842" y="3065318"/>
                <a:ext cx="3143938" cy="660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f>
                            <m:f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f>
                            <m:f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fName>
                        <m: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842" y="3065318"/>
                <a:ext cx="3143938" cy="6603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204093" y="4616851"/>
                <a:ext cx="8915646" cy="203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…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hu-HU" dirty="0"/>
                                <m:t>∙ 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 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b="0" i="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r>
                                    <a:rPr lang="hu-HU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hu-H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num>
                                    <m:den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num>
                                    <m:den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func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r>
                                    <a:rPr lang="hu-HU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func>
                                    <m:funcPr>
                                      <m:ctrlPr>
                                        <a:rPr lang="hu-H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b="0" i="0" dirty="0" smtClean="0"/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  <m: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func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r>
                                    <a:rPr lang="hu-HU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func>
                                    <m:func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  <m: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3" y="4616851"/>
                <a:ext cx="8915646" cy="20311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5437598" y="3996022"/>
                <a:ext cx="732188" cy="400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f>
                            <m:f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598" y="3996022"/>
                <a:ext cx="732188" cy="400622"/>
              </a:xfrm>
              <a:prstGeom prst="rect">
                <a:avLst/>
              </a:prstGeom>
              <a:blipFill rotWithShape="0">
                <a:blip r:embed="rId8"/>
                <a:stretch>
                  <a:fillRect l="-7500" r="-6667" b="-153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0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1" y="176645"/>
            <a:ext cx="2027032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 smtClean="0">
                <a:latin typeface="Verdana"/>
                <a:cs typeface="Verdana"/>
              </a:rPr>
              <a:t>Segédtétel</a:t>
            </a:r>
            <a:endParaRPr sz="2400" dirty="0">
              <a:latin typeface="Verdana"/>
              <a:cs typeface="Verdan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332076" y="1111465"/>
                <a:ext cx="4131131" cy="5666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r>
                            <a:rPr lang="hu-HU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 2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func>
                            <m:func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hu-HU" dirty="0"/>
                                <m:t>∙ </m:t>
                              </m:r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hu-H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hu-HU" dirty="0"/>
                                <m:t>∙</m:t>
                              </m:r>
                              <m:f>
                                <m:f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 </m:t>
                                  </m:r>
                                </m:den>
                              </m:f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6" y="1111465"/>
                <a:ext cx="4131131" cy="566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387027" y="1997031"/>
            <a:ext cx="187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Páratlan n esetén: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2397642" y="1845885"/>
                <a:ext cx="45285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hu-HU" dirty="0"/>
                                <m:t>∙</m:t>
                              </m:r>
                              <m:f>
                                <m:f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 </m:t>
                                  </m:r>
                                </m:den>
                              </m:f>
                            </m:e>
                          </m:d>
                        </m:fName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42" y="1845885"/>
                <a:ext cx="4528547" cy="6223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370610" y="3173001"/>
                <a:ext cx="7729680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r>
                            <a:rPr lang="hu-HU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 2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func>
                            <m:func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hu-HU" dirty="0"/>
                                <m:t>∙ </m:t>
                              </m:r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hu-HU" dirty="0"/>
                                <m:t>∙</m:t>
                              </m:r>
                              <m:f>
                                <m:f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 </m:t>
                                  </m:r>
                                </m:den>
                              </m:f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  <m:func>
                                        <m:func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nor/>
                                            </m:rPr>
                                            <a:rPr lang="hu-HU" dirty="0"/>
                                            <m:t>∙</m:t>
                                          </m:r>
                                          <m:r>
                                            <a:rPr lang="hu-HU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hu-HU">
                                              <a:latin typeface="Cambria Math" panose="02040503050406030204" pitchFamily="18" charset="0"/>
                                            </a:rPr>
                                            <m:t> 2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  <m:r>
                                            <m:rPr>
                                              <m:nor/>
                                            </m:rPr>
                                            <a:rPr lang="hu-HU" dirty="0"/>
                                            <m:t>∙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  <m:t>…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hu-HU" dirty="0"/>
                                                <m:t>∙ 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hu-HU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  <m:r>
                                                <a:rPr lang="hu-HU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fName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hu-HU" dirty="0"/>
                                                <m:t>∙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den>
                                              </m:f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10" y="3173001"/>
                <a:ext cx="7729680" cy="769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/>
          <p:cNvSpPr txBox="1"/>
          <p:nvPr/>
        </p:nvSpPr>
        <p:spPr>
          <a:xfrm>
            <a:off x="380099" y="4338994"/>
            <a:ext cx="687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Páros n esetén a szimmetrikus tényezők szintén megegyeznek, továbbá: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3366654" y="4994342"/>
                <a:ext cx="1979132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54" y="4994342"/>
                <a:ext cx="1979132" cy="4743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380099" y="5744424"/>
                <a:ext cx="7729680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r>
                            <a:rPr lang="hu-HU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 2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func>
                            <m:func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hu-HU" dirty="0"/>
                                <m:t>∙ </m:t>
                              </m:r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hu-HU" dirty="0"/>
                                <m:t>∙</m:t>
                              </m:r>
                              <m:f>
                                <m:f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 </m:t>
                                  </m:r>
                                </m:den>
                              </m:f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  <m:func>
                                        <m:func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nor/>
                                            </m:rPr>
                                            <a:rPr lang="hu-HU" dirty="0"/>
                                            <m:t>∙</m:t>
                                          </m:r>
                                          <m:r>
                                            <a:rPr lang="hu-HU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  <m:r>
                                            <a:rPr lang="hu-HU">
                                              <a:latin typeface="Cambria Math" panose="02040503050406030204" pitchFamily="18" charset="0"/>
                                            </a:rPr>
                                            <m:t> 2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  <m:r>
                                            <m:rPr>
                                              <m:nor/>
                                            </m:rPr>
                                            <a:rPr lang="hu-HU" dirty="0"/>
                                            <m:t>∙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  <m:t>…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hu-HU" dirty="0"/>
                                                <m:t>∙ 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hu-HU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  <m:r>
                                                <a:rPr lang="hu-HU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fName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hu-HU" dirty="0"/>
                                                <m:t>∙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hu-HU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den>
                                              </m:f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99" y="5744424"/>
                <a:ext cx="7729680" cy="769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1"/>
          <p:cNvSpPr txBox="1"/>
          <p:nvPr/>
        </p:nvSpPr>
        <p:spPr>
          <a:xfrm>
            <a:off x="413089" y="2681316"/>
            <a:ext cx="493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szimmetrikus tényezők megegyeznek, így: </a:t>
            </a:r>
            <a:endParaRPr lang="hu-HU" dirty="0"/>
          </a:p>
        </p:txBody>
      </p:sp>
      <p:sp>
        <p:nvSpPr>
          <p:cNvPr id="13" name="object 2"/>
          <p:cNvSpPr txBox="1"/>
          <p:nvPr/>
        </p:nvSpPr>
        <p:spPr>
          <a:xfrm>
            <a:off x="3579175" y="171450"/>
            <a:ext cx="5357008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1200" dirty="0" smtClean="0">
                <a:latin typeface="Verdana"/>
                <a:cs typeface="Verdana"/>
              </a:rPr>
              <a:t>Szász Pál: A differenciál- és integrálszámítás elemei II. 30-33. oldal</a:t>
            </a:r>
            <a:endParaRPr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911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8461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 smtClean="0">
                <a:latin typeface="Verdana"/>
                <a:cs typeface="Verdana"/>
              </a:rPr>
              <a:t>A húrok hosszának szorzata tetszőleges n-re</a:t>
            </a:r>
            <a:endParaRPr sz="2400" dirty="0">
              <a:latin typeface="Verdana"/>
              <a:cs typeface="Verdan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1666195" y="4251239"/>
                <a:ext cx="3665362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…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195" y="4251239"/>
                <a:ext cx="3665362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591346" y="1339322"/>
                <a:ext cx="8020190" cy="954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…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func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r>
                                    <a:rPr lang="hu-HU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func>
                                    <m:funcPr>
                                      <m:ctrlPr>
                                        <a:rPr lang="hu-H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b="0" i="0" dirty="0" smtClean="0"/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  <m: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6" y="1339322"/>
                <a:ext cx="8020190" cy="954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822475" y="2652155"/>
                <a:ext cx="7949046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…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func>
                              <m:func>
                                <m:func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r>
                                    <a:rPr lang="hu-HU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∙</m:t>
                                  </m:r>
                                  <m:func>
                                    <m:func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  <m: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hu-HU" dirty="0"/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75" y="2652155"/>
                <a:ext cx="7949046" cy="769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/>
          <p:cNvSpPr txBox="1"/>
          <p:nvPr/>
        </p:nvSpPr>
        <p:spPr>
          <a:xfrm>
            <a:off x="687393" y="1077380"/>
            <a:ext cx="14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Páratlan n-re: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7393" y="2380995"/>
            <a:ext cx="1197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Páros n-re: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7393" y="3795224"/>
            <a:ext cx="17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Így minden n-re: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1588039" y="5077476"/>
                <a:ext cx="3409987" cy="7782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 </m:t>
                      </m:r>
                      <m:r>
                        <m:rPr>
                          <m:nor/>
                        </m:rPr>
                        <a:rPr lang="hu-H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39" y="5077476"/>
                <a:ext cx="3409987" cy="7782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/>
          <p:cNvSpPr txBox="1"/>
          <p:nvPr/>
        </p:nvSpPr>
        <p:spPr>
          <a:xfrm>
            <a:off x="5639696" y="5143423"/>
            <a:ext cx="2971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/>
              <a:t>„Bámulatos egyszerűségével</a:t>
            </a:r>
            <a:br>
              <a:rPr lang="hu-HU" i="1" dirty="0" smtClean="0"/>
            </a:br>
            <a:r>
              <a:rPr lang="hu-HU" i="1" dirty="0" smtClean="0"/>
              <a:t>lenyűgözően szép eredmény.”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40798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8" grpId="0"/>
      <p:bldP spid="9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 smtClean="0">
                <a:latin typeface="Verdana"/>
                <a:cs typeface="Verdana"/>
              </a:rPr>
              <a:t>Megjegyzések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29936" y="1339322"/>
            <a:ext cx="8136082" cy="4108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 követett útnak érdekes leágazásai vannak: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r</a:t>
            </a:r>
            <a:r>
              <a:rPr lang="hu-HU" dirty="0" smtClean="0"/>
              <a:t>áirányíthatjuk a figyelmet a szabályos sokszögekre,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i</a:t>
            </a:r>
            <a:r>
              <a:rPr lang="hu-HU" dirty="0" smtClean="0"/>
              <a:t>lletve az ezekhez tartozó számítások elvégzésére.</a:t>
            </a:r>
          </a:p>
          <a:p>
            <a:pPr>
              <a:lnSpc>
                <a:spcPct val="150000"/>
              </a:lnSpc>
            </a:pP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Ha más módon sikerül igazolni a		összefüggést, akkor lényegében</a:t>
            </a:r>
            <a:br>
              <a:rPr lang="hu-HU" dirty="0" smtClean="0"/>
            </a:br>
            <a:r>
              <a:rPr lang="hu-HU" dirty="0" smtClean="0"/>
              <a:t>igazoltuk a</a:t>
            </a:r>
          </a:p>
          <a:p>
            <a:pPr>
              <a:lnSpc>
                <a:spcPct val="150000"/>
              </a:lnSpc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smtClean="0"/>
              <a:t>					összefüggést.</a:t>
            </a:r>
            <a:br>
              <a:rPr lang="hu-HU" dirty="0" smtClean="0"/>
            </a:br>
            <a:r>
              <a:rPr lang="hu-H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3761509" y="2815936"/>
                <a:ext cx="1317799" cy="870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09" y="2815936"/>
                <a:ext cx="1317799" cy="8705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697040" y="4183401"/>
                <a:ext cx="4131131" cy="56669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r>
                            <a:rPr lang="hu-HU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 2</m:t>
                          </m:r>
                        </m:fName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func>
                            <m:func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hu-HU" dirty="0"/>
                                <m:t>∙ </m:t>
                              </m:r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hu-H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hu-HU" dirty="0"/>
                                <m:t>∙</m:t>
                              </m:r>
                              <m:f>
                                <m:f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dirty="0"/>
                                    <m:t> </m:t>
                                  </m:r>
                                </m:den>
                              </m:f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0" y="4183401"/>
                <a:ext cx="4131131" cy="5666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0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3016972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2496"/>
            <a:ext cx="2499365" cy="36758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5" y="-14835"/>
            <a:ext cx="2612962" cy="378125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66" y="3766423"/>
            <a:ext cx="4497334" cy="31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8338492" cy="478192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Bizonyítás a komplex számok segítségével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2" y="871521"/>
            <a:ext cx="3488746" cy="3324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3969327" y="1144234"/>
                <a:ext cx="4941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Legyen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a          argumentumú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-edik egységgyök.</a:t>
                </a:r>
                <a:endParaRPr lang="hu-HU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327" y="1144234"/>
                <a:ext cx="494128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86" t="-10000" r="-49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5091546" y="1032956"/>
                <a:ext cx="426027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46" y="1032956"/>
                <a:ext cx="426027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114800" y="2256857"/>
                <a:ext cx="1589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1, </m:t>
                      </m:r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256857"/>
                <a:ext cx="158928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682" t="-4348" b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/>
          <p:cNvSpPr txBox="1"/>
          <p:nvPr/>
        </p:nvSpPr>
        <p:spPr>
          <a:xfrm>
            <a:off x="3969327" y="1766606"/>
            <a:ext cx="296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Ekkor a komplex számsíkon az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969327" y="2654775"/>
            <a:ext cx="466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zámoknak megfelelő pontok az egységkörbe írt</a:t>
            </a:r>
            <a:br>
              <a:rPr lang="hu-HU" dirty="0" smtClean="0"/>
            </a:br>
            <a:r>
              <a:rPr lang="hu-HU" dirty="0" smtClean="0"/>
              <a:t>szabályos n-oldalú sokszög csúcsai.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269648" y="3422025"/>
            <a:ext cx="564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Másrészt megoldásai a                           egyenletnek, hiszen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5626994" y="3468191"/>
                <a:ext cx="11314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994" y="3468191"/>
                <a:ext cx="113140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688" r="-4301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3366528" y="3897584"/>
                <a:ext cx="4520932" cy="344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=1    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=1, 2, …,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28" y="3897584"/>
                <a:ext cx="4520932" cy="344774"/>
              </a:xfrm>
              <a:prstGeom prst="rect">
                <a:avLst/>
              </a:prstGeom>
              <a:blipFill rotWithShape="0">
                <a:blip r:embed="rId8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/>
          <p:cNvSpPr txBox="1"/>
          <p:nvPr/>
        </p:nvSpPr>
        <p:spPr>
          <a:xfrm>
            <a:off x="179832" y="4530363"/>
            <a:ext cx="589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Kössük össze az 1 csúcsot a többivel!  Az összekötő vektorok: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5945435" y="4576529"/>
                <a:ext cx="25350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−1, 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−1, …, 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35" y="4576529"/>
                <a:ext cx="253505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404" t="-28889" r="-3125" b="-511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203800" y="5077444"/>
                <a:ext cx="6653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Azt kell belátnunk, hogy ezek hosszának a szorzata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-el egyenlő, azaz</a:t>
                </a:r>
                <a:endParaRPr lang="hu-HU" dirty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00" y="5077444"/>
                <a:ext cx="665361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733" t="-9836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églalap 16"/>
              <p:cNvSpPr/>
              <p:nvPr/>
            </p:nvSpPr>
            <p:spPr>
              <a:xfrm>
                <a:off x="805879" y="5624335"/>
                <a:ext cx="4498680" cy="870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églalap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9" y="5624335"/>
                <a:ext cx="4498680" cy="8705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0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8409708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Bizonyítás a komplex számok segítségével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370610" y="1122638"/>
                <a:ext cx="71070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r>
                            <a:rPr lang="hu-HU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r>
                            <a:rPr lang="hu-HU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nor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hu-HU" dirty="0"/>
                            <m:t>∙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10" y="1122638"/>
                <a:ext cx="710707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370610" y="1743087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Most tekintsük a következő egyenletet: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74519" y="2363536"/>
                <a:ext cx="4875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−1=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… 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19" y="2363536"/>
                <a:ext cx="487537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50" t="-4444" r="-625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335975" y="2907088"/>
                <a:ext cx="8409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u-HU" dirty="0" smtClean="0"/>
                  <a:t>Mivel ennek az 		      számok megoldásai, és a (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 smtClean="0"/>
                  <a:t>) tényezőnek csak a</a:t>
                </a:r>
                <a:br>
                  <a:rPr lang="hu-HU" dirty="0" smtClean="0"/>
                </a:b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hu-HU" dirty="0" smtClean="0"/>
                  <a:t>gyöke, ezért az	               szükségképpen megoldásai a</a:t>
                </a:r>
                <a:endParaRPr lang="hu-HU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75" y="2907088"/>
                <a:ext cx="8409708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80" b="-52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1901536" y="3039990"/>
                <a:ext cx="1589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1, </m:t>
                      </m:r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36" y="3039990"/>
                <a:ext cx="158928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065" t="-4444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2459029" y="3435204"/>
                <a:ext cx="14651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029" y="3435204"/>
                <a:ext cx="146511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4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327163" y="3915146"/>
                <a:ext cx="3206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3" y="3915146"/>
                <a:ext cx="320645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1"/>
          <p:cNvSpPr txBox="1"/>
          <p:nvPr/>
        </p:nvSpPr>
        <p:spPr>
          <a:xfrm>
            <a:off x="3615122" y="3915146"/>
            <a:ext cx="139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</a:t>
            </a:r>
            <a:r>
              <a:rPr lang="hu-HU" dirty="0" smtClean="0"/>
              <a:t>gyenletnek.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27163" y="4369206"/>
            <a:ext cx="726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Így az egyenlet bal oldalán szereplő polinomot gyöktényezős alakba írhatjuk: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/>
              <p:cNvSpPr/>
              <p:nvPr/>
            </p:nvSpPr>
            <p:spPr>
              <a:xfrm>
                <a:off x="301339" y="4823266"/>
                <a:ext cx="6204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+1=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m:rPr>
                          <m:nor/>
                        </m:rPr>
                        <a:rPr lang="hu-H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Téglalap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9" y="4823266"/>
                <a:ext cx="620477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327163" y="5369527"/>
                <a:ext cx="395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Helyettesítsünk az egyenletbe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-et.</a:t>
                </a:r>
                <a:endParaRPr lang="hu-HU" dirty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3" y="5369527"/>
                <a:ext cx="395505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89" t="-10000" r="-77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8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8409708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Bizonyítás a komplex számok segítségével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179832" y="1122638"/>
                <a:ext cx="6204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+1=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m:rPr>
                          <m:nor/>
                        </m:rPr>
                        <a:rPr lang="hu-H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" y="1122638"/>
                <a:ext cx="620477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179832" y="1743087"/>
                <a:ext cx="6328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 … +</m:t>
                      </m:r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m:rPr>
                          <m:nor/>
                        </m:rPr>
                        <a:rPr lang="hu-H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" y="1743087"/>
                <a:ext cx="632871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2669871" y="2347554"/>
                <a:ext cx="38386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hu-HU" dirty="0"/>
                        <m:t>∙</m:t>
                      </m:r>
                      <m:r>
                        <a:rPr lang="hu-HU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m:rPr>
                          <m:nor/>
                        </m:rPr>
                        <a:rPr lang="hu-H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dirty="0"/>
                        <m:t>∙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71" y="2347554"/>
                <a:ext cx="383868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331154" y="2983985"/>
                <a:ext cx="76698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Mivel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 pozitív szám , ezért ez a szorzat  abszolút értékére is fennáll.</a:t>
                </a:r>
              </a:p>
              <a:p>
                <a:r>
                  <a:rPr lang="hu-HU" dirty="0"/>
                  <a:t>Ez azt jelenti, hogy az átlóvektorok szorzata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/>
                  <a:t>-el egyenlő.</a:t>
                </a:r>
              </a:p>
              <a:p>
                <a:r>
                  <a:rPr lang="hu-HU" dirty="0" smtClean="0"/>
                  <a:t>Tehát</a:t>
                </a:r>
                <a:endParaRPr lang="hu-HU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4" y="2983985"/>
                <a:ext cx="7669846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35" t="-3289" b="-92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1639197" y="4174414"/>
                <a:ext cx="3409987" cy="7782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 </m:t>
                      </m:r>
                      <m:r>
                        <m:rPr>
                          <m:nor/>
                        </m:rPr>
                        <a:rPr lang="hu-HU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97" y="4174414"/>
                <a:ext cx="3409987" cy="7782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2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8482445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endParaRPr sz="2400" dirty="0">
              <a:latin typeface="Verdana"/>
              <a:cs typeface="Verdana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79832" y="111467"/>
            <a:ext cx="86919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Huszár Kristóf – Marczis György – Pálinkás István</a:t>
            </a:r>
            <a:r>
              <a:rPr lang="hu-HU" altLang="hu-HU" sz="1600" dirty="0" smtClean="0"/>
              <a:t>:  </a:t>
            </a: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N;Z;Q;R – tovább is van, mondjam még?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alt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komplex 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számok bevezetése és néhány geometriai alkalmazása a középiskolában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11137" y="895429"/>
            <a:ext cx="85606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Feladat: </a:t>
            </a:r>
            <a:r>
              <a:rPr lang="hu-H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Igazolja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az egységsugarú körbe írt szabályos hatszög 5 csúcsának a 6</a:t>
            </a:r>
            <a:r>
              <a:rPr lang="hu-H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csúcstól 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mért távolságának szorzata 6-tal egyenlő</a:t>
            </a:r>
            <a:r>
              <a:rPr lang="hu-H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endParaRPr lang="hu-HU" i="1" dirty="0" smtClean="0">
              <a:ea typeface="Calibri" panose="020F0502020204030204" pitchFamily="34" charset="0"/>
            </a:endParaRPr>
          </a:p>
          <a:p>
            <a:endParaRPr lang="hu-H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megoldás </a:t>
            </a:r>
            <a:r>
              <a:rPr lang="hu-H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hu-HU" b="1" kern="5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elemi geometriai</a:t>
            </a:r>
            <a:r>
              <a:rPr lang="hu-H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" y="2396665"/>
            <a:ext cx="3541958" cy="327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94283" y="2730725"/>
            <a:ext cx="54489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Az ábra alapján egyszerű trigonometriai összefüggéseket</a:t>
            </a:r>
            <a:b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és a szabályos hatszög tulajdonságait kihasználva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könnyen adódik az állítás: 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714163"/>
              </p:ext>
            </p:extLst>
          </p:nvPr>
        </p:nvGraphicFramePr>
        <p:xfrm>
          <a:off x="3703973" y="4012023"/>
          <a:ext cx="1643700" cy="32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5" imgW="1143000" imgH="228600" progId="Equation.3">
                  <p:embed/>
                </p:oleObj>
              </mc:Choice>
              <mc:Fallback>
                <p:oleObj r:id="rId5" imgW="1143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973" y="4012023"/>
                        <a:ext cx="1643700" cy="328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0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 descr="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5" y="1618348"/>
            <a:ext cx="3276690" cy="289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3275" y="38833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388899"/>
              </p:ext>
            </p:extLst>
          </p:nvPr>
        </p:nvGraphicFramePr>
        <p:xfrm>
          <a:off x="3666671" y="2036207"/>
          <a:ext cx="1153504" cy="36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r:id="rId5" imgW="812447" imgH="253890" progId="Equation.3">
                  <p:embed/>
                </p:oleObj>
              </mc:Choice>
              <mc:Fallback>
                <p:oleObj r:id="rId5" imgW="812447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671" y="2036207"/>
                        <a:ext cx="1153504" cy="366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4795839" y="2043500"/>
            <a:ext cx="39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(hatodik egységgyökök, k=1; 2; 3; 4; 5)!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584" y="2787765"/>
            <a:ext cx="2005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Bizonyítandó, hogy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335811"/>
              </p:ext>
            </p:extLst>
          </p:nvPr>
        </p:nvGraphicFramePr>
        <p:xfrm>
          <a:off x="5526475" y="2837751"/>
          <a:ext cx="3112560" cy="33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r:id="rId7" imgW="2362200" imgH="254000" progId="Equation.3">
                  <p:embed/>
                </p:oleObj>
              </mc:Choice>
              <mc:Fallback>
                <p:oleObj r:id="rId7" imgW="2362200" imgH="254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475" y="2837751"/>
                        <a:ext cx="3112560" cy="338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5097"/>
              </p:ext>
            </p:extLst>
          </p:nvPr>
        </p:nvGraphicFramePr>
        <p:xfrm>
          <a:off x="3666671" y="3935836"/>
          <a:ext cx="3416084" cy="32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r:id="rId9" imgW="2400300" imgH="228600" progId="Equation.3">
                  <p:embed/>
                </p:oleObj>
              </mc:Choice>
              <mc:Fallback>
                <p:oleObj r:id="rId9" imgW="24003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671" y="3935836"/>
                        <a:ext cx="3416084" cy="325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u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07805"/>
              </p:ext>
            </p:extLst>
          </p:nvPr>
        </p:nvGraphicFramePr>
        <p:xfrm>
          <a:off x="311137" y="5475057"/>
          <a:ext cx="6133360" cy="3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r:id="rId11" imgW="3810000" imgH="241300" progId="Equation.3">
                  <p:embed/>
                </p:oleObj>
              </mc:Choice>
              <mc:Fallback>
                <p:oleObj r:id="rId11" imgW="3810000" imgH="2413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7" y="5475057"/>
                        <a:ext cx="6133360" cy="383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églalap 20"/>
          <p:cNvSpPr/>
          <p:nvPr/>
        </p:nvSpPr>
        <p:spPr>
          <a:xfrm>
            <a:off x="311137" y="895429"/>
            <a:ext cx="8560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megoldás (komplex számokkal):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79832" y="111467"/>
            <a:ext cx="86919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Huszár Kristóf – Marczis György – Pálinkás István</a:t>
            </a:r>
            <a:r>
              <a:rPr lang="hu-HU" altLang="hu-HU" sz="1600" dirty="0" smtClean="0"/>
              <a:t>:  </a:t>
            </a: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N;Z;Q;R – tovább is van, mondjam még?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altLang="hu-H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komplex 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számok bevezetése és néhány geometriai alkalmazása a középiskolában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596282" y="1393151"/>
            <a:ext cx="5245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Legyen A</a:t>
            </a:r>
            <a:r>
              <a:rPr lang="hu-H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 komplex számmal megadott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csúcs,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továbbá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37568"/>
              </p:ext>
            </p:extLst>
          </p:nvPr>
        </p:nvGraphicFramePr>
        <p:xfrm>
          <a:off x="4337771" y="2453417"/>
          <a:ext cx="1462771" cy="33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r:id="rId13" imgW="1002865" imgH="228501" progId="Equation.3">
                  <p:embed/>
                </p:oleObj>
              </mc:Choice>
              <mc:Fallback>
                <p:oleObj r:id="rId13" imgW="1002865" imgH="228501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771" y="2453417"/>
                        <a:ext cx="1462771" cy="334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637846" y="2436702"/>
            <a:ext cx="756187" cy="36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637846" y="3173473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szorzat abszolútértéke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egyenlő a tényezők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abszolútértékének szorzatával. Minden x-re igaz, hogy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97842" y="4498764"/>
            <a:ext cx="778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egyenlőség jobb oldalán lévő szorzat második tényezője egy egész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együtthatós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ötödfokú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polinom, ez tehát felbontható gyöktényezőinek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szorzatára.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polinomnak azonban a gyökei éppen 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Ezért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97842" y="5911355"/>
            <a:ext cx="738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most az x helyére 1-et helyettesítünk, és a szorzat abszolutértékét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vesszük,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éppen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bizonyítandó állítást kapjuk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1" grpId="0"/>
      <p:bldP spid="25" grpId="0"/>
      <p:bldP spid="8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9041" y="724189"/>
            <a:ext cx="7886700" cy="42842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u-HU" sz="2400" i="1" dirty="0" smtClean="0"/>
              <a:t>"Az </a:t>
            </a:r>
            <a:r>
              <a:rPr lang="hu-HU" sz="2400" i="1" dirty="0"/>
              <a:t>iskola arra való, hogy az ember megtanuljon tanulni, hogy felébredjen tudásvágya, megismerje a jól végzett munka örömét, megízlelje az alkotás izgalmát, és megtalálja </a:t>
            </a:r>
            <a:r>
              <a:rPr lang="hu-HU" sz="2400" i="1" dirty="0" smtClean="0"/>
              <a:t>azt a </a:t>
            </a:r>
            <a:r>
              <a:rPr lang="hu-HU" sz="2400" i="1" dirty="0"/>
              <a:t>munkát, amit szeretni fog."</a:t>
            </a:r>
            <a:endParaRPr lang="hu-HU" sz="2400" i="1" dirty="0" smtClean="0"/>
          </a:p>
          <a:p>
            <a:pPr marL="0" indent="0" algn="r">
              <a:lnSpc>
                <a:spcPct val="150000"/>
              </a:lnSpc>
              <a:spcAft>
                <a:spcPts val="600"/>
              </a:spcAft>
              <a:buNone/>
            </a:pPr>
            <a:r>
              <a:rPr lang="hu-HU" sz="2400" i="1" dirty="0" smtClean="0"/>
              <a:t>Szent-Györgyi Albert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50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9041" y="724188"/>
            <a:ext cx="7886700" cy="55207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u-HU" sz="2400" i="1" dirty="0" smtClean="0"/>
              <a:t>„A matematikatanítás egyik fontos célja a kutatás és felfedezés örömének megismertetése, a gondolkodás izgalmának és diadalának megízleltetése a sejtéstől a bizonyosságig, rácsodálkoztatás az ismeretek rejtett összefüggéseire, az esztétikai élmény felkeltése.”</a:t>
            </a:r>
          </a:p>
          <a:p>
            <a:pPr marL="0" indent="0" algn="r">
              <a:lnSpc>
                <a:spcPct val="150000"/>
              </a:lnSpc>
              <a:spcAft>
                <a:spcPts val="600"/>
              </a:spcAft>
              <a:buNone/>
            </a:pPr>
            <a:r>
              <a:rPr lang="hu-HU" sz="2400" i="1" dirty="0" smtClean="0"/>
              <a:t>Uhrin János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92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0214" y="1295689"/>
            <a:ext cx="7886700" cy="75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37730" y="3512128"/>
            <a:ext cx="8151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Felhasznált irodalom:</a:t>
            </a:r>
          </a:p>
          <a:p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Uhrin János: Húrcsokrok az egységsugarú körben</a:t>
            </a:r>
            <a:b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tanítása, 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1994. november, 8-12. old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Mozaik Oktatási Stúdió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Tálas Csaba – Uhrin 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János: Húrcsokrok az egységsugarú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körben II.</a:t>
            </a:r>
            <a:b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matematika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tanítása, 1995. szeptember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10-11. 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old.</a:t>
            </a:r>
            <a:b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(Mozaik Oktatási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Stúdió)</a:t>
            </a:r>
            <a:b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altLang="hu-H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Huszár </a:t>
            </a:r>
            <a:r>
              <a:rPr lang="hu-HU" altLang="hu-H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Kristóf – Marczis György – Pálinkás István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hu-HU" altLang="hu-H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N;Z;Q;R – tovább is van, mondjam még</a:t>
            </a:r>
            <a:r>
              <a:rPr lang="hu-HU" altLang="hu-H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br>
              <a:rPr lang="hu-HU" altLang="hu-H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Polygon,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20. évf. 1. sz. /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2011, 49-58. old.</a:t>
            </a:r>
            <a:endParaRPr lang="hu-HU" altLang="hu-H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Húrcsokrok</a:t>
            </a:r>
            <a:br>
              <a:rPr lang="hu-HU" dirty="0" smtClean="0"/>
            </a:br>
            <a:r>
              <a:rPr lang="hu-HU" dirty="0" smtClean="0"/>
              <a:t>az egységsugarú körben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3016972"/>
          </a:xfrm>
        </p:spPr>
        <p:txBody>
          <a:bodyPr>
            <a:normAutofit lnSpcReduction="10000"/>
          </a:bodyPr>
          <a:lstStyle/>
          <a:p>
            <a:r>
              <a:rPr lang="hu-HU" sz="3900" dirty="0"/>
              <a:t>Uhrin János </a:t>
            </a:r>
            <a:r>
              <a:rPr lang="hu-HU" sz="3900" dirty="0" smtClean="0"/>
              <a:t>emlékére</a:t>
            </a:r>
          </a:p>
          <a:p>
            <a:endParaRPr lang="hu-HU" sz="3600" dirty="0"/>
          </a:p>
          <a:p>
            <a:endParaRPr lang="hu-HU" sz="3600" dirty="0" smtClean="0"/>
          </a:p>
          <a:p>
            <a:r>
              <a:rPr lang="hu-HU" sz="2000" dirty="0" smtClean="0"/>
              <a:t>Tálas Csaba</a:t>
            </a:r>
          </a:p>
          <a:p>
            <a:r>
              <a:rPr lang="hu-HU" sz="2000" dirty="0" smtClean="0"/>
              <a:t>BSZC Szent-Györgyi Albert Szakgimnáziuma és Kollégiuma</a:t>
            </a:r>
          </a:p>
          <a:p>
            <a:r>
              <a:rPr lang="hu-HU" sz="2000" dirty="0" smtClean="0"/>
              <a:t>Gyula, 2019. március 23.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77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9041" y="1766454"/>
            <a:ext cx="7886700" cy="30237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i="1" dirty="0" smtClean="0"/>
              <a:t>… </a:t>
            </a:r>
            <a:r>
              <a:rPr lang="hu-HU" i="1" dirty="0" smtClean="0"/>
              <a:t>az itt következő gondolatmenet: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i="1" dirty="0" smtClean="0"/>
              <a:t>keskeny, lassan emelkedő, majd meredeken a felsőbb matematikához emelkedő „kutatóösvény”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i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i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i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i="1" dirty="0" smtClean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sz="1600" dirty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800" dirty="0" smtClean="0">
                <a:latin typeface="Verdana"/>
                <a:cs typeface="Verdana"/>
              </a:rPr>
              <a:t>A feladat: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79318" y="1122638"/>
            <a:ext cx="732559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Osszuk fel az egységsugarú kör kerületét</a:t>
            </a:r>
            <a:br>
              <a:rPr lang="hu-HU" sz="2800" dirty="0" smtClean="0"/>
            </a:br>
            <a:r>
              <a:rPr lang="hu-HU" sz="2800" dirty="0" smtClean="0"/>
              <a:t>n egyenlő részre!</a:t>
            </a:r>
          </a:p>
          <a:p>
            <a:r>
              <a:rPr lang="hu-HU" sz="2800" dirty="0" smtClean="0"/>
              <a:t>Számítsuk ki az egyik osztáspontot a többivel összekötő </a:t>
            </a:r>
          </a:p>
          <a:p>
            <a:r>
              <a:rPr lang="hu-HU" sz="2800" dirty="0" smtClean="0"/>
              <a:t>húrok hosszának szorzatát!</a:t>
            </a:r>
          </a:p>
          <a:p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2381677" y="2445709"/>
                <a:ext cx="345801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z="2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u-HU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677" y="2445709"/>
                <a:ext cx="3458013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6"/>
          <p:cNvSpPr/>
          <p:nvPr/>
        </p:nvSpPr>
        <p:spPr>
          <a:xfrm>
            <a:off x="204754" y="4625862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395532" y="4110933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800" dirty="0" smtClean="0">
                <a:latin typeface="Verdana"/>
                <a:cs typeface="Verdana"/>
              </a:rPr>
              <a:t>A megoldás:</a:t>
            </a:r>
            <a:endParaRPr sz="2800" dirty="0">
              <a:latin typeface="Verdana"/>
              <a:cs typeface="Verdan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907050" y="5053652"/>
                <a:ext cx="5194242" cy="1210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hu-H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hu-H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 </m:t>
                      </m:r>
                      <m:r>
                        <m:rPr>
                          <m:nor/>
                        </m:rPr>
                        <a:rPr lang="hu-HU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hu-HU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50" y="5053652"/>
                <a:ext cx="5194242" cy="12103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9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/>
      <p:bldP spid="9" grpId="0"/>
      <p:bldP spid="7" grpId="0" animBg="1"/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latin typeface="Verdana"/>
                <a:cs typeface="Verdana"/>
              </a:rPr>
              <a:t>n</a:t>
            </a:r>
            <a:r>
              <a:rPr lang="hu-HU" sz="2400" dirty="0" smtClean="0">
                <a:latin typeface="Verdana"/>
                <a:cs typeface="Verdana"/>
              </a:rPr>
              <a:t>=6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2" y="1232514"/>
            <a:ext cx="3545096" cy="3554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536821" y="5570488"/>
                <a:ext cx="5134904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000" dirty="0" smtClean="0"/>
                  <a:t>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u-HU" sz="2000" dirty="0" smtClean="0"/>
                          <m:t>∙</m:t>
                        </m:r>
                        <m:r>
                          <m:rPr>
                            <m:nor/>
                          </m:rPr>
                          <a:rPr lang="hu-HU" sz="2000" b="0" i="0" dirty="0" smtClean="0"/>
                          <m:t> 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u-HU" sz="2000" dirty="0" smtClean="0"/>
                  <a:t>∙</a:t>
                </a:r>
                <a14:m>
                  <m:oMath xmlns:m="http://schemas.openxmlformats.org/officeDocument/2006/math">
                    <m:r>
                      <a:rPr lang="hu-HU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hu-HU" sz="2000" dirty="0" smtClean="0"/>
                      <m:t>∙</m:t>
                    </m:r>
                    <m:r>
                      <a:rPr lang="hu-HU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hu-HU" sz="2000" dirty="0" smtClean="0"/>
                      <m:t>∙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r>
                  <a:rPr lang="hu-HU" sz="2000" dirty="0" smtClean="0"/>
                  <a:t> ∙ 2 ∙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r>
                  <a:rPr lang="hu-HU" sz="2000" dirty="0" smtClean="0"/>
                  <a:t> ∙ 1</a:t>
                </a:r>
                <a:r>
                  <a:rPr lang="hu-HU" sz="2000" b="0" dirty="0" smtClean="0"/>
                  <a:t>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000" dirty="0" smtClean="0"/>
                  <a:t>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:endParaRPr lang="hu-HU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21" y="5570488"/>
                <a:ext cx="5134904" cy="336759"/>
              </a:xfrm>
              <a:prstGeom prst="rect">
                <a:avLst/>
              </a:prstGeom>
              <a:blipFill rotWithShape="0">
                <a:blip r:embed="rId4"/>
                <a:stretch>
                  <a:fillRect l="-1781" t="-18182" b="-454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5203121" y="2667006"/>
                <a:ext cx="1803892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3 </m:t>
                          </m:r>
                        </m:e>
                      </m:ra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21" y="2667006"/>
                <a:ext cx="1803892" cy="436402"/>
              </a:xfrm>
              <a:prstGeom prst="rect">
                <a:avLst/>
              </a:prstGeom>
              <a:blipFill rotWithShape="0"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5203121" y="1807892"/>
                <a:ext cx="15733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21" y="1807892"/>
                <a:ext cx="157337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5220351" y="3558758"/>
                <a:ext cx="982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351" y="3558758"/>
                <a:ext cx="982192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0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latin typeface="Verdana"/>
                <a:cs typeface="Verdana"/>
              </a:rPr>
              <a:t>n</a:t>
            </a:r>
            <a:r>
              <a:rPr lang="hu-HU" sz="2400" dirty="0" smtClean="0">
                <a:latin typeface="Verdana"/>
                <a:cs typeface="Verdana"/>
              </a:rPr>
              <a:t>=4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2" y="1235412"/>
            <a:ext cx="3535375" cy="355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538532" y="5580879"/>
                <a:ext cx="5134904" cy="350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000" dirty="0" smtClean="0"/>
                  <a:t>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u-HU" sz="2000" dirty="0" smtClean="0"/>
                          <m:t>∙</m:t>
                        </m:r>
                        <m:r>
                          <m:rPr>
                            <m:nor/>
                          </m:rPr>
                          <a:rPr lang="hu-HU" sz="2000" b="0" i="0" dirty="0" smtClean="0"/>
                          <m:t> 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hu-HU" sz="2000" dirty="0" smtClean="0"/>
                  <a:t> ∙ 2 ∙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hu-HU" sz="2000" dirty="0" smtClean="0"/>
                  <a:t> </a:t>
                </a:r>
                <a:r>
                  <a:rPr lang="hu-HU" sz="2000" b="0" dirty="0" smtClean="0"/>
                  <a:t>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000" dirty="0" smtClean="0"/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2" y="5580879"/>
                <a:ext cx="5134904" cy="350481"/>
              </a:xfrm>
              <a:prstGeom prst="rect">
                <a:avLst/>
              </a:prstGeom>
              <a:blipFill rotWithShape="0">
                <a:blip r:embed="rId4"/>
                <a:stretch>
                  <a:fillRect l="-1779" t="-17241" b="-396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5203121" y="2667006"/>
                <a:ext cx="982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21" y="2667006"/>
                <a:ext cx="982192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5203121" y="1807892"/>
                <a:ext cx="179792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21" y="1807892"/>
                <a:ext cx="1797928" cy="436402"/>
              </a:xfrm>
              <a:prstGeom prst="rect">
                <a:avLst/>
              </a:prstGeom>
              <a:blipFill rotWithShape="0"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6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latin typeface="Verdana"/>
                <a:cs typeface="Verdana"/>
              </a:rPr>
              <a:t>n</a:t>
            </a:r>
            <a:r>
              <a:rPr lang="hu-HU" sz="2400" dirty="0" smtClean="0">
                <a:latin typeface="Verdana"/>
                <a:cs typeface="Verdana"/>
              </a:rPr>
              <a:t>=3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2" y="1252233"/>
            <a:ext cx="3556188" cy="355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538532" y="5580879"/>
                <a:ext cx="5134904" cy="336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000" dirty="0" smtClean="0"/>
                  <a:t>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r>
                  <a:rPr lang="hu-HU" sz="2000" dirty="0" smtClean="0"/>
                  <a:t> ∙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r>
                  <a:rPr lang="hu-HU" sz="2000" dirty="0" smtClean="0"/>
                  <a:t> </a:t>
                </a:r>
                <a:r>
                  <a:rPr lang="hu-HU" sz="2000" b="0" dirty="0" smtClean="0"/>
                  <a:t>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000" dirty="0" smtClean="0"/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2" y="5580879"/>
                <a:ext cx="5134904" cy="336759"/>
              </a:xfrm>
              <a:prstGeom prst="rect">
                <a:avLst/>
              </a:prstGeom>
              <a:blipFill rotWithShape="0">
                <a:blip r:embed="rId4"/>
                <a:stretch>
                  <a:fillRect l="-1779" t="-17857" b="-446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5203121" y="2667006"/>
                <a:ext cx="1797928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3 </m:t>
                          </m:r>
                        </m:e>
                      </m:ra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21" y="2667006"/>
                <a:ext cx="1797928" cy="436402"/>
              </a:xfrm>
              <a:prstGeom prst="rect">
                <a:avLst/>
              </a:prstGeom>
              <a:blipFill rotWithShape="0"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1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644446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0610" y="176645"/>
            <a:ext cx="2733663" cy="478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1"/>
              </a:spcBef>
            </a:pPr>
            <a:r>
              <a:rPr lang="hu-HU" sz="2400" dirty="0">
                <a:latin typeface="Verdana"/>
                <a:cs typeface="Verdana"/>
              </a:rPr>
              <a:t>n</a:t>
            </a:r>
            <a:r>
              <a:rPr lang="hu-HU" sz="2400" dirty="0" smtClean="0">
                <a:latin typeface="Verdana"/>
                <a:cs typeface="Verdana"/>
              </a:rPr>
              <a:t>=2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5" y="1410953"/>
            <a:ext cx="3476387" cy="3470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1972477" y="5277687"/>
                <a:ext cx="17370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000" dirty="0" smtClean="0"/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77" y="5277687"/>
                <a:ext cx="173707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263" t="-30000" b="-46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2580</TotalTime>
  <Words>612</Words>
  <Application>Microsoft Office PowerPoint</Application>
  <PresentationFormat>Diavetítés a képernyőre (4:3 oldalarány)</PresentationFormat>
  <Paragraphs>186</Paragraphs>
  <Slides>27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6" baseType="lpstr">
      <vt:lpstr>Arial Unicode MS</vt:lpstr>
      <vt:lpstr>Arial</vt:lpstr>
      <vt:lpstr>Calibri</vt:lpstr>
      <vt:lpstr>Calibri Light</vt:lpstr>
      <vt:lpstr>Cambria Math</vt:lpstr>
      <vt:lpstr>Times New Roman</vt:lpstr>
      <vt:lpstr>Verdana</vt:lpstr>
      <vt:lpstr>Office-téma</vt:lpstr>
      <vt:lpstr>Equation.3</vt:lpstr>
      <vt:lpstr>XXIII. HAJNAL IMRE Matematikai Tesztverseny és MÓDSZERTANI NAP</vt:lpstr>
      <vt:lpstr>PowerPoint bemutató</vt:lpstr>
      <vt:lpstr>Húrcsokrok az egységsugarú körben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Csaba</dc:creator>
  <cp:lastModifiedBy>Csaba</cp:lastModifiedBy>
  <cp:revision>136</cp:revision>
  <dcterms:created xsi:type="dcterms:W3CDTF">2019-03-15T07:50:19Z</dcterms:created>
  <dcterms:modified xsi:type="dcterms:W3CDTF">2019-03-19T21:14:41Z</dcterms:modified>
</cp:coreProperties>
</file>