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2" r:id="rId2"/>
    <p:sldMasterId id="2147483694" r:id="rId3"/>
  </p:sldMasterIdLst>
  <p:notesMasterIdLst>
    <p:notesMasterId r:id="rId34"/>
  </p:notesMasterIdLst>
  <p:sldIdLst>
    <p:sldId id="256" r:id="rId4"/>
    <p:sldId id="257" r:id="rId5"/>
    <p:sldId id="282" r:id="rId6"/>
    <p:sldId id="260" r:id="rId7"/>
    <p:sldId id="273" r:id="rId8"/>
    <p:sldId id="289" r:id="rId9"/>
    <p:sldId id="290" r:id="rId10"/>
    <p:sldId id="266" r:id="rId11"/>
    <p:sldId id="267" r:id="rId12"/>
    <p:sldId id="268" r:id="rId13"/>
    <p:sldId id="269" r:id="rId14"/>
    <p:sldId id="286" r:id="rId15"/>
    <p:sldId id="275" r:id="rId16"/>
    <p:sldId id="278" r:id="rId17"/>
    <p:sldId id="281" r:id="rId18"/>
    <p:sldId id="279" r:id="rId19"/>
    <p:sldId id="287" r:id="rId20"/>
    <p:sldId id="280" r:id="rId21"/>
    <p:sldId id="284" r:id="rId22"/>
    <p:sldId id="285" r:id="rId23"/>
    <p:sldId id="293" r:id="rId24"/>
    <p:sldId id="296" r:id="rId25"/>
    <p:sldId id="295" r:id="rId26"/>
    <p:sldId id="291" r:id="rId27"/>
    <p:sldId id="292" r:id="rId28"/>
    <p:sldId id="259" r:id="rId29"/>
    <p:sldId id="262" r:id="rId30"/>
    <p:sldId id="264" r:id="rId31"/>
    <p:sldId id="263" r:id="rId32"/>
    <p:sldId id="26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21" autoAdjust="0"/>
  </p:normalViewPr>
  <p:slideViewPr>
    <p:cSldViewPr snapToGrid="0">
      <p:cViewPr varScale="1">
        <p:scale>
          <a:sx n="72" d="100"/>
          <a:sy n="72" d="100"/>
        </p:scale>
        <p:origin x="6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1F52D-2C9A-419A-83BC-9FDE36219573}" type="datetimeFigureOut">
              <a:rPr lang="hu-HU" smtClean="0"/>
              <a:t>2019. 03. 23.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B786-613D-497C-9216-34C1D023056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759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61476X18300973#aep-article-footnote-id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topics/social-sciences/learning-strategy" TargetMode="External"/><Relationship Id="rId5" Type="http://schemas.openxmlformats.org/officeDocument/2006/relationships/hyperlink" Target="https://doi.org/10.1016/j.cedpsych.2019.03.001" TargetMode="External"/><Relationship Id="rId4" Type="http://schemas.openxmlformats.org/officeDocument/2006/relationships/hyperlink" Target="https://www.sciencedirect.com/science/article/pii/S0361476X18300973#!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B978012802218400010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iencedirect.com/science/book/9780128022184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Cowan%20N%5bAuthor%5d&amp;cauthor=true&amp;cauthor_uid=2044576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hu&amp;prev=search&amp;rurl=translate.google.com&amp;sl=en&amp;sp=nmt4&amp;u=http://brainmadesimple.com/frontal-lobe.html&amp;xid=17259,15700023,15700186,15700190,15700248,15700253&amp;usg=ALkJrhhWKsIYQAfN30ilM-yu1GUIl5JYV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ranslate.googleusercontent.com/translate_c?depth=1&amp;hl=hu&amp;prev=search&amp;rurl=translate.google.com&amp;sl=en&amp;sp=nmt4&amp;u=http://brainmadesimple.com/occipital-lobe.html&amp;xid=17259,15700023,15700186,15700190,15700248,15700253&amp;usg=ALkJrhgnONyqyDFOgqdtJZz90A5GZ6iwXw" TargetMode="External"/><Relationship Id="rId5" Type="http://schemas.openxmlformats.org/officeDocument/2006/relationships/hyperlink" Target="https://translate.googleusercontent.com/translate_c?depth=1&amp;hl=hu&amp;prev=search&amp;rurl=translate.google.com&amp;sl=en&amp;sp=nmt4&amp;u=http://brainmadesimple.com/temporal-lobe.html&amp;xid=17259,15700023,15700186,15700190,15700248,15700253&amp;usg=ALkJrhjeMvj9gg5yKLIK6JFB0GDh0AwCbQ" TargetMode="External"/><Relationship Id="rId4" Type="http://schemas.openxmlformats.org/officeDocument/2006/relationships/hyperlink" Target="https://translate.googleusercontent.com/translate_c?depth=1&amp;hl=hu&amp;prev=search&amp;rurl=translate.google.com&amp;sl=en&amp;sp=nmt4&amp;u=http://brainmadesimple.com/parietal-lobe.html&amp;xid=17259,15700023,15700186,15700190,15700248,15700253&amp;usg=ALkJrhga0vAYSLMJodeWDbtbTkDyxAiPxQ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Cowan%20N%5bAuthor%5d&amp;cauthor=true&amp;cauthor_uid=2044576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Megnyitottam,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 március 20.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b="0" i="0" dirty="0" smtClean="0">
                <a:solidFill>
                  <a:srgbClr val="505050"/>
                </a:solidFill>
                <a:effectLst/>
                <a:latin typeface="NexusSerif"/>
              </a:rPr>
              <a:t>Kíváncsiság… zavar? Csalódottság! Az érzelmek szerepe és </a:t>
            </a:r>
            <a:r>
              <a:rPr lang="hu-HU" b="0" i="0" dirty="0" err="1" smtClean="0">
                <a:solidFill>
                  <a:srgbClr val="505050"/>
                </a:solidFill>
                <a:effectLst/>
                <a:latin typeface="NexusSerif"/>
              </a:rPr>
              <a:t>szekvenálása</a:t>
            </a:r>
            <a:r>
              <a:rPr lang="hu-HU" b="0" i="0" dirty="0" smtClean="0">
                <a:solidFill>
                  <a:srgbClr val="505050"/>
                </a:solidFill>
                <a:effectLst/>
                <a:latin typeface="NexusSerif"/>
              </a:rPr>
              <a:t> matematikai problémamegoldás során 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erif"/>
                <a:hlinkClick r:id="rId3"/>
              </a:rPr>
              <a:t>☆</a:t>
            </a:r>
            <a:endParaRPr lang="hu-HU" b="0" i="0" dirty="0" smtClean="0">
              <a:solidFill>
                <a:srgbClr val="2E2E2E"/>
              </a:solidFill>
              <a:effectLst/>
              <a:latin typeface="NexusSans"/>
            </a:endParaRPr>
          </a:p>
          <a:p>
            <a:pPr algn="l"/>
            <a:r>
              <a:rPr lang="hu-HU" b="0" i="0" dirty="0" err="1" smtClean="0">
                <a:solidFill>
                  <a:srgbClr val="2E2E2E"/>
                </a:solidFill>
                <a:effectLst/>
                <a:latin typeface="NexusSans"/>
              </a:rPr>
              <a:t>l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Ivana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 Di Leo 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Krista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 R. 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Muis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 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Cara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 A. 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Singh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 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Cynthia</a:t>
            </a:r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 </a:t>
            </a:r>
            <a:r>
              <a:rPr lang="hu-HU" b="0" i="0" u="none" strike="noStrike" dirty="0" err="1" smtClean="0">
                <a:solidFill>
                  <a:srgbClr val="0C7DBB"/>
                </a:solidFill>
                <a:effectLst/>
                <a:latin typeface="NexusSans"/>
                <a:hlinkClick r:id="rId4"/>
              </a:rPr>
              <a:t>Psaradellis</a:t>
            </a:r>
            <a:endParaRPr lang="hu-HU" b="0" i="0" dirty="0" smtClean="0">
              <a:solidFill>
                <a:srgbClr val="2E2E2E"/>
              </a:solidFill>
              <a:effectLst/>
              <a:latin typeface="NexusSans"/>
            </a:endParaRPr>
          </a:p>
          <a:p>
            <a:pPr algn="l"/>
            <a:r>
              <a:rPr lang="hu-HU" b="0" i="0" dirty="0" smtClean="0">
                <a:solidFill>
                  <a:srgbClr val="2E2E2E"/>
                </a:solidFill>
                <a:effectLst/>
                <a:latin typeface="NexusSans"/>
              </a:rPr>
              <a:t>Mutass többet</a:t>
            </a:r>
          </a:p>
          <a:p>
            <a:pPr algn="l"/>
            <a:r>
              <a:rPr lang="hu-HU" b="0" i="0" u="none" strike="noStrike" dirty="0" smtClean="0">
                <a:solidFill>
                  <a:srgbClr val="0C7DBB"/>
                </a:solidFill>
                <a:effectLst/>
                <a:latin typeface="NexusSans"/>
                <a:hlinkClick r:id="rId5" tooltip="Állandó hivatkozás digitális objektumazonosító használatával"/>
              </a:rPr>
              <a:t>https://doi.org/10.1016/j.cedpsych.2019.03.001</a:t>
            </a:r>
            <a:endParaRPr lang="hu-HU" b="0" i="0" dirty="0" smtClean="0">
              <a:solidFill>
                <a:srgbClr val="2E2E2E"/>
              </a:solidFill>
              <a:effectLst/>
              <a:latin typeface="NexusSan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RP-178947) nyújtották.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2019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Elsevier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Inc. Minden jog fenntartva.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dirty="0" smtClean="0">
                <a:effectLst/>
              </a:rPr>
              <a:t>z érzelmek szerepét és állapotátmeneteit tanulmányoztuk két matematikai probléma megoldása során.</a:t>
            </a:r>
          </a:p>
          <a:p>
            <a:r>
              <a:rPr lang="hu-HU" dirty="0" smtClean="0">
                <a:effectLst/>
              </a:rPr>
              <a:t>•Az 1. vizsgálat eredményei az érzelmek előzményeivel és következményeivel kapcsolatos korábbi munkát </a:t>
            </a:r>
            <a:r>
              <a:rPr lang="hu-HU" dirty="0" err="1" smtClean="0">
                <a:effectLst/>
              </a:rPr>
              <a:t>replikálták</a:t>
            </a:r>
            <a:r>
              <a:rPr lang="hu-HU" dirty="0" smtClean="0">
                <a:effectLst/>
              </a:rPr>
              <a:t>.</a:t>
            </a:r>
          </a:p>
          <a:p>
            <a:r>
              <a:rPr lang="hu-HU" dirty="0" smtClean="0">
                <a:effectLst/>
              </a:rPr>
              <a:t>•A 2. vizsgálat esetében az érzelmeket és a (</a:t>
            </a:r>
            <a:r>
              <a:rPr lang="hu-HU" dirty="0" err="1" smtClean="0">
                <a:effectLst/>
              </a:rPr>
              <a:t>meta</a:t>
            </a:r>
            <a:r>
              <a:rPr lang="hu-HU" dirty="0" smtClean="0">
                <a:effectLst/>
              </a:rPr>
              <a:t>) kognitív </a:t>
            </a:r>
            <a:r>
              <a:rPr lang="hu-HU" u="none" strike="noStrike" dirty="0" smtClean="0">
                <a:solidFill>
                  <a:srgbClr val="0C7DBB"/>
                </a:solidFill>
                <a:effectLst/>
                <a:hlinkClick r:id="rId6" tooltip="További információ a tanulási stratégiáról"/>
              </a:rPr>
              <a:t>tanulási stratégiákat</a:t>
            </a:r>
            <a:r>
              <a:rPr lang="hu-HU" dirty="0" smtClean="0">
                <a:effectLst/>
              </a:rPr>
              <a:t> egy gondolkodó protokoll segítségével rögzítettük.</a:t>
            </a:r>
          </a:p>
          <a:p>
            <a:r>
              <a:rPr lang="hu-HU" dirty="0" smtClean="0">
                <a:effectLst/>
              </a:rPr>
              <a:t>•A frusztráció és a zavartság volt a két leggyakrabban kifejezett érzelem.</a:t>
            </a:r>
          </a:p>
          <a:p>
            <a:pPr algn="l"/>
            <a:r>
              <a:rPr lang="hu-HU" dirty="0" smtClean="0">
                <a:effectLst/>
              </a:rPr>
              <a:t>•A segélykeresés mellett a csalódás és a zavartság más negatív érzelmekre vált.</a:t>
            </a:r>
            <a:r>
              <a:rPr lang="hu-HU" b="0" i="0" dirty="0" smtClean="0">
                <a:solidFill>
                  <a:srgbClr val="505050"/>
                </a:solidFill>
                <a:effectLst/>
                <a:latin typeface="NexusSerif"/>
              </a:rPr>
              <a:t> Absztrakt</a:t>
            </a:r>
          </a:p>
          <a:p>
            <a:pPr algn="l"/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A kutatás célja az volt, hogy feltárja az érzelmek szerepét és állapotátmeneteit a komplex matematikai problémák megoldása során két tanulmány során. Az 1. vizsgálatban az érzelmek előzményeit és következményeit a tanulás során az 5. és 6. fokozatból származó 138 hallgató mintájával vizsgáltuk. A 2. vizsgálatban az érzelmi állapotátmeneteket egy másik, 79-es, 5-ös fokozatból álló mintával vizsgáltuk. A diákok önállóan jelentették be feladatuk értékét és a matematikai problémamegoldás ellenőrzésének megítélését, megoldották a problémát, majd saját maguk jelentették az érzelmüket és a kognitív és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metakognitív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 tanulási stratégiákat, amelyeket a probléma megoldására használtak. A pályaelemzések eredményei azt mutatták, hogy a kontroll és a feladatérték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előrejelezte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 a problémamegoldás során tapasztalt érzelmeket, és hogy az érzelmek a kognitív és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metakognitív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 tanulási stratégiákat előre jelezték, amely később megjósolta a teljesítményt. A 2. tanulmány esetében az érzelmeket és a kognitív és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metakognitív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 tanulási stratégiákat egy gondolkodó protokoll segítségével rögzítettük, hogy felfedezzék a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szekvenálást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. Az eredmények azt mutatták, hogy a problémamegoldás során a leggyakrabban előforduló érzelmek a frusztráció (24,34%) és a zavartság (22,63%) voltak. Az érzelmi-érzelmi átmenet elemzések azt mutatták, hogy a diákok csalódottsága negatív érzelmekre vált, és a zavartság elsősorban negatív érzelmekre (pl. Frusztráció, unalom, szorongás) vált át, de pozitív érzelmekre váltott, amikor zavart sikerült megoldani. Elméleti következtetésekkel és a beavatkozások megfogalmazásával zárjuk le a tanulókat, hogy megtanítsák a tanulók képességeit a tanulási eredmények javítása érdekében. az érzelmeket és a kognitív és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metakognitív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 tanulási stratégiákat egy gondolkodó protokoll segítségével rögzítettük, hogy felfedezzék a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szekvenálást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. Az eredmények azt mutatták, hogy a problémamegoldás során a leggyakrabban előforduló érzelmek a frusztráció (24,34%) és a zavartság (22,63%) voltak. Az érzelmi-érzelmi átmenet elemzések azt mutatták, hogy a diákok csalódottsága negatív érzelmekre vált, és a zavartság elsősorban negatív érzelmekre (pl. Frusztráció, unalom, szorongás) vált át, de pozitív érzelmekre váltott, amikor zavart sikerült megoldani. Elméleti következtetésekkel és a beavatkozások megfogalmazásával zárjuk le a tanulókat, hogy megtanítsák a tanulók képességeit a tanulási eredmények javítása érdekében. az érzelmeket és a kognitív és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metakognitív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 tanulási stratégiákat egy gondolkodó protokoll segítségével rögzítettük, hogy felfedezzék a </a:t>
            </a:r>
            <a:r>
              <a:rPr lang="hu-HU" b="0" i="0" dirty="0" err="1" smtClean="0">
                <a:solidFill>
                  <a:srgbClr val="2E2E2E"/>
                </a:solidFill>
                <a:effectLst/>
                <a:latin typeface="NexusSerif"/>
              </a:rPr>
              <a:t>szekvenálást</a:t>
            </a:r>
            <a:r>
              <a:rPr lang="hu-HU" b="0" i="0" dirty="0" smtClean="0">
                <a:solidFill>
                  <a:srgbClr val="2E2E2E"/>
                </a:solidFill>
                <a:effectLst/>
                <a:latin typeface="NexusSerif"/>
              </a:rPr>
              <a:t>. Az eredmények azt mutatták, hogy a problémamegoldás során a leggyakrabban előforduló érzelmek a frusztráció (24,34%) és a zavartság (22,63%) voltak. Az érzelmi-érzelmi átmenet elemzések azt mutatták, hogy a diákok csalódottsága negatív érzelmekre vált, és a zavartság elsősorban negatív érzelmekre (pl. Frusztráció, unalom, szorongás) vált át, de pozitív érzelmekre váltott, amikor zavart sikerült megoldani. Elméleti következtetésekkel és a beavatkozások megfogalmazásával zárjuk le a tanulókat, hogy megtanítsák a tanulók képességeit a tanulási eredmények javítása érdekében. Az eredmények azt mutatták, hogy a problémamegoldás során a leggyakrabban előforduló érzelmek a frusztráció (24,34%) és a zavartság (22,63%) voltak. Az érzelmi-érzelmi átmenet elemzések azt mutatták, hogy a diákok csalódottsága negatív érzelmekre vált, és a zavartság elsősorban negatív érzelmekre (pl. Frusztráció, unalom, szorongás) vált át, de pozitív érzelmekre váltott, amikor zavart sikerült megoldani. Elméleti következtetésekkel és a beavatkozások megfogalmazásával zárjuk le a tanulókat, hogy megtanítsák a tanulók képességeit a tanulási eredmények javítása érdekében. Az eredmények azt mutatták, hogy a problémamegoldás során a leggyakrabban előforduló érzelmek a frusztráció (24,34%) és a zavartság (22,63%) voltak. Az érzelmi-érzelmi átmenet elemzések azt mutatták, hogy a diákok csalódottsága negatív érzelmekre vált, és a zavartság elsősorban negatív érzelmekre (pl. Frusztráció, unalom, szorongás) vált át, de pozitív érzelmekre váltott, amikor zavart sikerült megoldani. Elméleti következtetésekkel és a beavatkozások megfogalmazásával zárjuk le a tanulókat, hogy megtanítsák a tanulók képességeit a tanulási eredmények javítása érdekében. és a zavartság elsősorban a negatív érzelmekre (azaz a frusztrációra, az unalomra, a szorongásra) került át, de pozitív érzelmekre váltott, amikor zavart okozott. Elméleti következtetésekkel és a beavatkozások megfogalmazásával zárjuk le a tanulókat, hogy megtanítsák a tanulók képességeit a tanulási eredmények javítása érdekében. és a zavartság elsősorban a negatív érzelmekre (azaz a frusztrációra, az unalomra, a szorongásra) került át, de pozitív érzelmekre váltott, amikor zavart okozott. Elméleti következtetésekkel és a beavatkozások megfogalmazásával zárjuk le a tanulókat, hogy megtanítsák a tanulók képességeit a tanulási eredmények javítása érdekében.</a:t>
            </a:r>
          </a:p>
          <a:p>
            <a:endParaRPr lang="hu-HU" dirty="0" smtClean="0">
              <a:effectLst/>
            </a:endParaRPr>
          </a:p>
          <a:p>
            <a:endParaRPr lang="hu-HU" dirty="0" smtClean="0">
              <a:effectLst/>
            </a:endParaRP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96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következő lapon a megoldott feladat képe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9448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Ok. Because same to chairs. But What do I do? How many odd numbers can be formed? 3,2,8,6,5I put the 5 and 3 number at the end of the sort and the other plays?”(Grade 8; N.V.) Sometimes it is enough to move a card or two to find a solution (This is a simple way to reduce the load on working memory.)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761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Megnyitottam, 2019 március 20 https://www.tankonyvtar.hu/hu/tartalom/tamop425/0038_matematika_Cegledi2/ch01s20.html</a:t>
            </a:r>
          </a:p>
          <a:p>
            <a:pPr algn="l" fontAlgn="base"/>
            <a:r>
              <a:rPr lang="hu-HU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A fogalom – </a:t>
            </a:r>
            <a:r>
              <a:rPr lang="hu-HU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jelentését</a:t>
            </a:r>
            <a:r>
              <a:rPr lang="hu-HU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leegyszerűsítve – gondolati absztrakció. ... pedig azt, hogy az új fogalom beilleszkedéséhez szükséges a meglévő </a:t>
            </a:r>
            <a:r>
              <a:rPr lang="hu-HU" b="1" i="0" dirty="0" err="1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szkéma</a:t>
            </a:r>
            <a:r>
              <a:rPr lang="hu-HU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 módosulása.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Az általános pszichológia </a:t>
            </a:r>
            <a:r>
              <a:rPr lang="hu-HU" b="1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 szellemi struktúrákat </a:t>
            </a:r>
            <a:r>
              <a:rPr lang="hu-HU" b="1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szkémáknak</a:t>
            </a:r>
            <a:r>
              <a:rPr lang="hu-HU" b="1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nevezi. A matematikatanításban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szkémákon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a matematika komplex fogalmi struktúráit, fogalomrendszereit fogjuk érteni.</a:t>
            </a:r>
          </a:p>
          <a:p>
            <a:pPr algn="l" fontAlgn="base"/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„Egy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szkémának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két fő funkciója van: integrálja a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méglévő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tudást és szellemi eszközként szolgál az új tudás elsajátításához.”</a:t>
            </a:r>
          </a:p>
          <a:p>
            <a:pPr algn="l" fontAlgn="base"/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(Richard R.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Skemp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: A matematikatanulás pszichológiája,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Edge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2000 Kiadó, Budapest, 2005)</a:t>
            </a:r>
          </a:p>
          <a:p>
            <a:pPr algn="l" fontAlgn="base"/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Ez azt jelenti, hogy amikor egy fogalmat kialakítunk, rögtön célszerű beilleszteni a meglévő fogalmak rendszerébe, illetve a meglévő fogalmak rendszere segítségével tudunk kialakítani új fogalmakat. Például megmutatjuk, hogy a négyzet paralelogramma; a természetes számokat felhasználjuk az egészek, a törtek fogalmának kialakításához. (Pl.: Két természetes szám különbségeként felírható számok az egész számok, két egész hányadosa a racionális szám, ha a nevező nem nulla, stb.)</a:t>
            </a:r>
          </a:p>
          <a:p>
            <a:pPr algn="l" fontAlgn="base"/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Az értelmes tanulás feltétele, azaz az értékes, érvényes, hasznosítható tudás megszerzésének feltétele a megértés, amihez szükséges</a:t>
            </a:r>
          </a:p>
          <a:p>
            <a:pPr algn="l"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222222"/>
                </a:solidFill>
                <a:effectLst/>
                <a:latin typeface="inherit"/>
              </a:rPr>
              <a:t>az asszimiláció, vagy az</a:t>
            </a:r>
          </a:p>
          <a:p>
            <a:pPr algn="l" fontAlgn="base">
              <a:buFont typeface="+mj-lt"/>
              <a:buAutoNum type="arabicPeriod"/>
            </a:pPr>
            <a:r>
              <a:rPr lang="hu-HU" b="0" i="0" dirty="0" smtClean="0">
                <a:solidFill>
                  <a:srgbClr val="222222"/>
                </a:solidFill>
                <a:effectLst/>
                <a:latin typeface="inherit"/>
              </a:rPr>
              <a:t>akkomodáció megléte.</a:t>
            </a:r>
          </a:p>
          <a:p>
            <a:pPr algn="l" fontAlgn="base"/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Piaget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asszimiláción azt érti, hogy egy-egy új fogalom beépül a kialakult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szkémába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anélkül, hogy azt módosítaná, akkomodáción pedig azt, hogy az új fogalom beilleszkedéséhez szükséges a meglévő </a:t>
            </a:r>
            <a:r>
              <a:rPr lang="hu-HU" b="0" i="0" dirty="0" err="1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szkéma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módosulása. A matematikatanulásban – de általában a tanulásban is – mindkettő előfordul.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18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4+3+2+1=5 alatt</a:t>
            </a:r>
            <a:r>
              <a:rPr lang="hu-HU" baseline="0" dirty="0" smtClean="0"/>
              <a:t> a 2 bizonyítása szemléletesen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909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szkéma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1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Magyar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pédák</a:t>
            </a:r>
            <a:r>
              <a:rPr lang="hu-HU" baseline="0" dirty="0" smtClean="0"/>
              <a:t>, új táblázat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8091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önhatékonyság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része a matematikai rugalmasság fejlesztésének. A Bandura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önhatékonyságot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úgy határozta meg, hogy „az a képesség, hogy képesek legyenek a jövőbeli helyzetek kezeléséhez szükséges cselekvések szervezésére és végrehajtására” ( Bandura, 1995 , 2. o.). Ennélfogva az „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” kifejezés az egyén azon képességét érinti, hogy sikerrel</a:t>
            </a:r>
            <a:r>
              <a:rPr lang="hu-HU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jár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 az adott helyzetben. Sok embernél az ok, amiért a felnőttek a matematikában nem kívánnak részt venni, abban a meggyőződésben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gyökerezik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hogy nem tudják</a:t>
            </a:r>
            <a:r>
              <a:rPr lang="hu-HU" sz="12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megcsinálni; alacsony matematikai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önhatékonysággal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rendelkeznek. Az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erős érzése lehetővé teszi a tanulók számára, hogy a kihívást jelentő problémákat elsajátítandó feladatoknak tekintsék; mélységes érdeklődés és elkötelezettség a tevékenység iránt, valamint a gyors fellendülés képessége ( Hoffman, 2010 ). Az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önhatékonysági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források fontosak a gondolkodásunkban. Bandura (1995) a következő négy forrást javasolja: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0"/>
              </a:spcAft>
            </a:pPr>
            <a:r>
              <a:rPr lang="hu-H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Elsajátítási tapasztalat: 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siker elérése olyan helyzetekben, ahol magas a kereslet. Általában idővel, erőfeszítéssel és elégséges kihívással sikeresen teljesül,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önhatékonyság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fejlődik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0"/>
              </a:spcAft>
            </a:pPr>
            <a:r>
              <a:rPr lang="hu-H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Különleges tapasztalat: a mesterséget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demonstráló emberek megfigyelése; ha egy tanuló úgy gondolja, hogy hasonlóak, hasonló ismeretekkel és készségekkel rendelkeznek, akkor a helyettesítő tapasztalat arra ösztönözheti a tanulót, hogy önhatékonyabbnak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érezze magát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0"/>
              </a:spcAft>
            </a:pPr>
            <a:r>
              <a:rPr lang="hu-H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Verbális meggyőzés: a 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bátorítás és a pozitív visszajelzés hozzájárulhat az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önhatékonysághoz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 Az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szempontjából fontos bátorítás a megfelelő kísérletek és kitartás elismerése, nem pedig helyes válasz megszerzése.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ts val="1800"/>
              </a:lnSpc>
              <a:spcAft>
                <a:spcPts val="0"/>
              </a:spcAft>
            </a:pPr>
            <a:r>
              <a:rPr lang="hu-H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fiziológiás és érzelmi állapotok befolyásolják </a:t>
            </a:r>
            <a:r>
              <a:rPr lang="hu-HU" sz="1200" i="1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önhatékonyságot</a:t>
            </a:r>
            <a:r>
              <a:rPr lang="hu-H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aki a matematikát félelmetesnek tartja, nem fogja magát </a:t>
            </a:r>
            <a:r>
              <a:rPr lang="hu-HU" sz="1200" i="1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önhatékonynak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érezni</a:t>
            </a:r>
            <a:r>
              <a:rPr lang="hu-HU" sz="1200" i="1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és fordítva: segíteni valakinek a szorongásuk leküzdésében segíthet nekik </a:t>
            </a:r>
            <a:r>
              <a:rPr lang="hu-HU" sz="1200" i="1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önhatékonyabbá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tenni.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 </a:t>
            </a:r>
            <a:r>
              <a:rPr lang="hu-HU" sz="1200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negyedik forrása különösen hozzájárul a korábban megbeszéltekhez. A szorongás gyakori a tanulóknál, amikor közeledik a matematikához ( </a:t>
            </a:r>
            <a:r>
              <a:rPr lang="hu-HU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Ashcraft</a:t>
            </a:r>
            <a:r>
              <a:rPr lang="hu-H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2002 ), ezért kifejlesztettük a korábban már tárgyalt „növekedési zóna modellt”, hogy megvitassuk a tanuló fiziológiai és érzelmi állapotát, és támogassuk a tanulókat abban, hogy képesek legyenek a tanulás maximalizálására.</a:t>
            </a: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u="none" strike="noStrike" dirty="0" smtClean="0">
                <a:solidFill>
                  <a:srgbClr val="323232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Olvassa el a teljes fejezetet</a:t>
            </a:r>
            <a:r>
              <a:rPr lang="hu-HU" sz="1200" u="none" strike="noStrike" dirty="0" smtClean="0">
                <a:solidFill>
                  <a:srgbClr val="323232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600" u="none" strike="noStrike" dirty="0" smtClean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 matematikai rugalmasság kialakítása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hu-HU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Clare</a:t>
            </a:r>
            <a:r>
              <a:rPr lang="hu-H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Lee , </a:t>
            </a:r>
            <a:r>
              <a:rPr lang="hu-HU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Sue</a:t>
            </a:r>
            <a:r>
              <a:rPr lang="hu-H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1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Johnston</a:t>
            </a:r>
            <a:r>
              <a:rPr lang="hu-H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-Wilder , az </a:t>
            </a:r>
            <a:r>
              <a:rPr lang="hu-HU" sz="1100" u="none" strike="noStrike" dirty="0" smtClean="0">
                <a:solidFill>
                  <a:srgbClr val="0C7DB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érzelmek megértésében a matematikai gondolkodásban és a tanulásban</a:t>
            </a:r>
            <a:r>
              <a:rPr lang="hu-H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2017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1200" dirty="0" smtClean="0">
                <a:solidFill>
                  <a:srgbClr val="32323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Önhatékonyság</a:t>
            </a:r>
            <a:endParaRPr lang="hu-H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hu-H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smtClean="0"/>
              <a:t>Megnyitottam 2019.</a:t>
            </a:r>
            <a:r>
              <a:rPr lang="hu-HU" baseline="0" dirty="0" smtClean="0"/>
              <a:t> március 18.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2904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38A15-76B9-41FC-90B7-33BF738E9F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57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9531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Journal of Applied Linguistics &amp; English Literature E-ISSN: 2200-3452 &amp; P-ISSN: 2200-3592 www.ijalel.aiac.org.au</a:t>
            </a:r>
            <a:r>
              <a:rPr lang="hu-HU" dirty="0" smtClean="0"/>
              <a:t>Forrás: </a:t>
            </a:r>
          </a:p>
          <a:p>
            <a:r>
              <a:rPr lang="hu-HU" dirty="0" smtClean="0"/>
              <a:t>https://video.search.yahoo.com/search/video; megnyitottam 2019,.</a:t>
            </a:r>
            <a:r>
              <a:rPr lang="hu-HU" baseline="0" dirty="0" smtClean="0"/>
              <a:t> Március 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https://www.ncbi.nlm.nih.gov/pmc/articles/PMC4207727/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megnyitottam 2019,. Március 16. </a:t>
            </a:r>
          </a:p>
          <a:p>
            <a:pPr algn="l"/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https://www.ncbi.nlm.nih.gov/pmc/articles/PMC2864034/;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hu-H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mágikus rejtély négy: hogyan működik a munkamemória kapacitás, és miért?</a:t>
            </a:r>
          </a:p>
          <a:p>
            <a:pPr algn="l"/>
            <a:r>
              <a:rPr lang="hu-HU" b="0" i="0" dirty="0" smtClean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Nelson </a:t>
            </a:r>
            <a:r>
              <a:rPr lang="hu-HU" b="0" i="0" dirty="0" err="1" smtClean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Cowan</a:t>
            </a:r>
            <a:r>
              <a:rPr lang="hu-HU" b="0" i="0" dirty="0" smtClean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 </a:t>
            </a:r>
            <a:r>
              <a:rPr lang="hu-HU" b="0" i="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lang="hu-H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596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Parietal</a:t>
            </a:r>
            <a:r>
              <a:rPr lang="hu-HU" dirty="0" smtClean="0"/>
              <a:t> </a:t>
            </a:r>
            <a:r>
              <a:rPr lang="hu-HU" dirty="0" err="1" smtClean="0"/>
              <a:t>lobe</a:t>
            </a:r>
            <a:r>
              <a:rPr lang="hu-HU" dirty="0" smtClean="0"/>
              <a:t>- </a:t>
            </a:r>
            <a:r>
              <a:rPr lang="hu-HU" dirty="0" err="1" smtClean="0"/>
              <a:t>like</a:t>
            </a:r>
            <a:r>
              <a:rPr lang="hu-HU" dirty="0" smtClean="0"/>
              <a:t> Einstein, intuíció,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agykéreg szorosan csomagolt neuronokból áll, és az agyat körülvevő ráncos, legkülső réteg. Felelős a magasabb gondolkodási folyamatokért, beleértve a beszédet és a döntéshozatalt. A kéreg négy különböző lebenyre,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frontális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parietális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temporális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occipitalisra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oszlik, amelyek mindegyike felelős a különböző érzékszervi információk feldolgozásáért. http://brainmadesimple.com/cortex-and-lobes-of-the-brain.html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081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150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matematika tananyag elsajátítása azonban kognitív terhelést okoz tanulóknak. A terhelés főként a munka memóriára nehezedik. A problémaadatok struktúrájától, belső komplexivitásától függő terhelést nevezzük belső (lényegi)kognitív terhelésnek (intrinsic cognitive load). </a:t>
            </a:r>
          </a:p>
          <a:p>
            <a:r>
              <a:rPr lang="hu-HU" dirty="0"/>
              <a:t>Itt csak a problémaadatok belső természetére vagyunk tekintettel, függetlenül attól, hogy milyen oktatási módszereket alkalmazunk. A belső kognitív terhelés mértéke a problémaadatok részekre</a:t>
            </a:r>
          </a:p>
          <a:p>
            <a:r>
              <a:rPr lang="hu-HU" dirty="0"/>
              <a:t>bontásával, és előzetes ismeretek megadásával csökkenthető. A probléma-adatok prezentálási módjától függő terhelést külső (idegen) kognitív terhelésnek (extraneous cognitive load) nevezzük. A terhelés képek, grafikonok, mintapéldák használatával csökkenthető. “A belső és külső kognitív terhelés additív. Ezek együtt határozzák meg a teljes kognitív terhelést, amelyet a tananyag szab ki azáltal, hogy meg kell tanulni [5]”. (J. Sweller) A tanuláshoz, problémamegoldáshoz szükséges sémákat, automatizmusokat a munka memóriából kell merítenie a tanulónak. A hosszú távú memóriában tárolt sémáknak a munka memóriában meg kell jelenniük, hogy a tanulók ezeket felhasználhassák a tervezésben és a tudatos gondolkodásban. A munka memória kapacitásának egy részét lefoglalják és ezzel generatív kognitív terhelést (germane cognitive load) hoznak létre. Ez a terhelés úgy csökken, ha kisebbé válik a belső és a külső terhelés és több hely marad a munka-memóriában.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551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Munkamemória (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Baddelay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&amp;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Hitch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1974)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Atkinson&amp;Shiffrin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modell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r>
              <a:rPr lang="hu-HU" baseline="0" dirty="0" smtClean="0"/>
              <a:t>Megjegyzések: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648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study.com/</a:t>
            </a:r>
            <a:r>
              <a:rPr lang="hu-HU" dirty="0" err="1" smtClean="0"/>
              <a:t>academy</a:t>
            </a:r>
            <a:r>
              <a:rPr lang="hu-HU" dirty="0" smtClean="0"/>
              <a:t>/</a:t>
            </a:r>
            <a:r>
              <a:rPr lang="hu-HU" dirty="0" err="1" smtClean="0"/>
              <a:t>lesson</a:t>
            </a:r>
            <a:r>
              <a:rPr lang="hu-HU" dirty="0" smtClean="0"/>
              <a:t>/ </a:t>
            </a:r>
            <a:r>
              <a:rPr lang="hu-HU" dirty="0" err="1" smtClean="0"/>
              <a:t>sensory</a:t>
            </a:r>
            <a:r>
              <a:rPr lang="hu-HU" dirty="0" smtClean="0"/>
              <a:t>, megnyitottam. 2019. március 16. 19.00</a:t>
            </a:r>
          </a:p>
          <a:p>
            <a:r>
              <a:rPr lang="hu-HU" dirty="0" smtClean="0"/>
              <a:t>www.slideshare.net/xyrilleyves/ szenzoros megnyitottam. 2019. március 16. 20.00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13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Journal of Applied Linguistics &amp; English Literature E-ISSN: 2200-3452 &amp; P-ISSN: 2200-3592 www.ijalel.aiac.org.au</a:t>
            </a:r>
            <a:r>
              <a:rPr lang="hu-HU" dirty="0" smtClean="0"/>
              <a:t>Forrás: </a:t>
            </a:r>
          </a:p>
          <a:p>
            <a:r>
              <a:rPr lang="hu-HU" dirty="0" smtClean="0"/>
              <a:t>https://video.search.yahoo.com/search/video; megnyitottam 2019,.</a:t>
            </a:r>
            <a:r>
              <a:rPr lang="hu-HU" baseline="0" dirty="0" smtClean="0"/>
              <a:t> Március 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https://www.ncbi.nlm.nih.gov/pmc/articles/PMC4207727/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megnyitottam 2019,. Március 16. </a:t>
            </a:r>
          </a:p>
          <a:p>
            <a:pPr algn="l"/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https://www.ncbi.nlm.nih.gov/pmc/articles/PMC2864034/;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hu-H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mágikus rejtély négy: hogyan működik a munkamemória kapacitás, és miért?</a:t>
            </a:r>
          </a:p>
          <a:p>
            <a:pPr algn="l"/>
            <a:r>
              <a:rPr lang="hu-HU" b="0" i="0" dirty="0" smtClean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Nelson </a:t>
            </a:r>
            <a:r>
              <a:rPr lang="hu-HU" b="0" i="0" dirty="0" err="1" smtClean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Cowan</a:t>
            </a:r>
            <a:r>
              <a:rPr lang="hu-HU" b="0" i="0" dirty="0" smtClean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 </a:t>
            </a:r>
            <a:r>
              <a:rPr lang="hu-HU" b="0" i="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</a:p>
          <a:p>
            <a:pPr algn="l"/>
            <a:r>
              <a:rPr lang="hu-HU" b="0" i="0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Szavak jelentése,</a:t>
            </a:r>
            <a:r>
              <a:rPr lang="hu-HU" b="0" i="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jegyzetek, infók</a:t>
            </a:r>
            <a:endParaRPr lang="hu-H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kognitív</a:t>
            </a:r>
            <a:r>
              <a:rPr lang="hu-HU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. Megismerő, a megismerésre vonatkozó; a gondolkodáson alapuló. Eredete: latin.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i="0" dirty="0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1" i="0" dirty="0" err="1" smtClean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metakogníció</a:t>
            </a:r>
            <a:r>
              <a:rPr lang="hu-HU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. a saját tudásunkról rendelkezésre álló tudás, amelyet a hosszú távú emlékezetben tárolunk; a saját tudásunk működtetésének ellenőrzése.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hu-HU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fonológiai hurok </a:t>
            </a:r>
            <a:r>
              <a:rPr lang="hu-H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kapacitása 7, legkésőbb 10 éves korra kialakul. A verbális munkamemória nagysága jól bejósolja az emberek nyelvelsajátítási képességeit, nagyobb kapacitás gyorsabb nyelvtanulást eredményez. Ezen tulajdonsága miatt az idegen nyelv tanulására is hatással van.</a:t>
            </a:r>
            <a:endParaRPr lang="hu-HU" b="0" i="0" dirty="0" smtClean="0">
              <a:solidFill>
                <a:srgbClr val="54545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i="0" dirty="0" smtClean="0">
              <a:solidFill>
                <a:srgbClr val="545454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592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munkamemóriában előhívhatók legyenek a szükséges sémák, automatizmusok.</a:t>
            </a:r>
          </a:p>
          <a:p>
            <a:r>
              <a:rPr lang="hu-HU" dirty="0" smtClean="0"/>
              <a:t>Kötegelt formák, melyek kibonthatók, a kis kapacitás miatt. Példa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15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Források, megjegyzések: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534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714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Ide az idei megyei, </a:t>
            </a:r>
            <a:r>
              <a:rPr lang="hu-HU" dirty="0" err="1" smtClean="0"/>
              <a:t>oktv</a:t>
            </a:r>
            <a:r>
              <a:rPr lang="hu-HU" dirty="0" smtClean="0"/>
              <a:t> feladatról kép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B786-613D-497C-9216-34C1D0230563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63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12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9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00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8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2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Ellipszis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zis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19776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296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églalap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zis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lipszis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755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02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01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2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7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églalap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78086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9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églalap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0252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39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2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23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0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650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60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55580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75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17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0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381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46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8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5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2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5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9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lipszis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Fánk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églalap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AA5B23-DF63-4908-B322-45404456E307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E6AF0A0-A158-4165-A93B-AE58DE5E81C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églalap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5503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832B98-18D8-4071-A893-D97AC0B951CE}" type="datetimeFigureOut">
              <a:rPr lang="en-GB" smtClean="0"/>
              <a:pPr/>
              <a:t>23/03/2019</a:t>
            </a:fld>
            <a:endParaRPr lang="en-GB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37A95E-EC7C-4396-8BA9-778AB25A61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5867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a-ace.ca/education-canada/article/brain-learning-and-teachin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yarkozlony.hu/" TargetMode="External"/><Relationship Id="rId2" Type="http://schemas.openxmlformats.org/officeDocument/2006/relationships/hyperlink" Target="http://gyermekneveles.tok.elte.hu/4_szam/pub/arokszallasi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ionaldesign.org/theoris/dual-coding" TargetMode="External"/><Relationship Id="rId2" Type="http://schemas.openxmlformats.org/officeDocument/2006/relationships/hyperlink" Target="https://uk.sagepub.com/sites/default/files/upm%20binaries/27771_Chapter_1_The_Mathematical_Brain_and_High_Impact_Teach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gtech.usc.edu/.../kirschner_Sweller_Clark.pdf" TargetMode="External"/><Relationship Id="rId4" Type="http://schemas.openxmlformats.org/officeDocument/2006/relationships/hyperlink" Target="http://www.stat.auckland.ac.nz/~iase/publications/assessbkre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-szeged.hu/phd/dreposit/phdtheses/pinter-klara-d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99435" y="4125747"/>
            <a:ext cx="8915399" cy="70571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Sok a hibázási lehetőség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82957" y="4777380"/>
            <a:ext cx="8721655" cy="785453"/>
          </a:xfrm>
        </p:spPr>
        <p:txBody>
          <a:bodyPr/>
          <a:lstStyle/>
          <a:p>
            <a:r>
              <a:rPr lang="hu-HU" dirty="0"/>
              <a:t>A kombinatorikus gondolkodás fejlesztése a középiskolában (12-16 év)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782957" y="1043763"/>
            <a:ext cx="306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5991" y="619747"/>
            <a:ext cx="6530195" cy="40520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b="1" i="1" dirty="0"/>
              <a:t>XXIII. HAJNAL IMRE</a:t>
            </a:r>
            <a:br>
              <a:rPr lang="hu-HU" b="1" i="1" dirty="0"/>
            </a:br>
            <a:r>
              <a:rPr lang="hu-HU" b="1" i="1" dirty="0"/>
              <a:t>MATEMATIKA </a:t>
            </a:r>
            <a:r>
              <a:rPr lang="hu-HU" b="1" i="1" dirty="0" smtClean="0"/>
              <a:t>TESZTVERSENY</a:t>
            </a: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b="1" i="1" dirty="0" smtClean="0"/>
              <a:t>ÉS</a:t>
            </a:r>
            <a:r>
              <a:rPr lang="hu-HU" b="1" i="1" dirty="0"/>
              <a:t/>
            </a:r>
            <a:br>
              <a:rPr lang="hu-HU" b="1" i="1" dirty="0"/>
            </a:br>
            <a:r>
              <a:rPr lang="hu-HU" b="1" i="1" dirty="0"/>
              <a:t>MÓDSZERTANI NAP</a:t>
            </a:r>
            <a:endParaRPr lang="hu-HU" i="1" dirty="0"/>
          </a:p>
          <a:p>
            <a:r>
              <a:rPr lang="hu-HU" b="1" i="1" dirty="0"/>
              <a:t> </a:t>
            </a:r>
            <a:endParaRPr lang="hu-HU" dirty="0"/>
          </a:p>
          <a:p>
            <a:r>
              <a:rPr lang="hu-HU" b="1" i="1" dirty="0"/>
              <a:t>2019. március 23.</a:t>
            </a:r>
            <a:endParaRPr lang="hu-HU" dirty="0"/>
          </a:p>
          <a:p>
            <a:r>
              <a:rPr lang="hu-HU" b="1" i="1" dirty="0"/>
              <a:t>Gyula</a:t>
            </a:r>
            <a:endParaRPr lang="hu-HU" dirty="0"/>
          </a:p>
          <a:p>
            <a:endParaRPr lang="hu-HU" dirty="0" smtClean="0"/>
          </a:p>
          <a:p>
            <a:r>
              <a:rPr lang="hu-HU" b="1" i="1" dirty="0"/>
              <a:t>MTA SZAB Békés Megyei Testületének</a:t>
            </a:r>
            <a:br>
              <a:rPr lang="hu-HU" b="1" i="1" dirty="0"/>
            </a:br>
            <a:r>
              <a:rPr lang="hu-HU" b="1" i="1" dirty="0"/>
              <a:t>Matematika Tudományos Műhelye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sz="1200" dirty="0" smtClean="0"/>
              <a:t>57</a:t>
            </a:r>
            <a:r>
              <a:rPr lang="hu-HU" sz="1200" dirty="0"/>
              <a:t>. RÁTZ LÁSZLÓ VÁNDORGYŰLÉS</a:t>
            </a:r>
          </a:p>
          <a:p>
            <a:r>
              <a:rPr lang="hu-HU" sz="1200" dirty="0"/>
              <a:t>Székesfehérvár, 2017. július 4 – 7. </a:t>
            </a:r>
            <a:endParaRPr lang="hu-HU" sz="1200" dirty="0" smtClean="0"/>
          </a:p>
          <a:p>
            <a:r>
              <a:rPr lang="hu-HU" sz="1200" dirty="0" smtClean="0"/>
              <a:t>Előadás alapján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04822" y="5562833"/>
            <a:ext cx="31787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  <a:r>
              <a:rPr lang="hu-HU" sz="1200" dirty="0"/>
              <a:t>Árokszállási Eszter</a:t>
            </a:r>
          </a:p>
          <a:p>
            <a:r>
              <a:rPr lang="hu-HU" sz="1200" dirty="0"/>
              <a:t>Paksi Vak Bottyán Gimnázium,</a:t>
            </a:r>
          </a:p>
          <a:p>
            <a:r>
              <a:rPr lang="hu-HU" sz="1200" dirty="0"/>
              <a:t>7030. Paks, Dózsa György út 103.</a:t>
            </a:r>
          </a:p>
          <a:p>
            <a:r>
              <a:rPr lang="hu-HU" sz="1200" dirty="0"/>
              <a:t>email: arokszallasieszter@gmail.com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606" y="619747"/>
            <a:ext cx="3441228" cy="19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9060844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Sok a hibázási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lehetőség</a:t>
            </a:r>
            <a:r>
              <a:rPr lang="hu-HU" sz="3200" dirty="0">
                <a:solidFill>
                  <a:schemeClr val="accent5">
                    <a:lumMod val="75000"/>
                  </a:schemeClr>
                </a:solidFill>
              </a:rPr>
              <a:t>, a probléma-adatok belső </a:t>
            </a:r>
            <a:r>
              <a:rPr lang="hu-HU" sz="3200" dirty="0" smtClean="0">
                <a:solidFill>
                  <a:schemeClr val="accent5">
                    <a:lumMod val="75000"/>
                  </a:schemeClr>
                </a:solidFill>
              </a:rPr>
              <a:t>struktúrája 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1916" y="2226356"/>
            <a:ext cx="5451627" cy="2085246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Kombinatorika egy adott objektum elemeinek adott szabály szerinti csoportosítása, sorba rendezése, a különböző lehetőségek összeszámlálása.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(Kirschner, Sweller and Clark, 2006)</a:t>
            </a:r>
            <a:endParaRPr lang="hu-HU" dirty="0">
              <a:solidFill>
                <a:srgbClr val="00B0F0"/>
              </a:solidFill>
            </a:endParaRPr>
          </a:p>
          <a:p>
            <a:pPr>
              <a:buFont typeface="Wingdings 3" charset="2"/>
              <a:buChar char="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feladat nagyon egyszerűnek tűnik. Mindössze annyi, hogy számoljuk össze a csoportokat a probléma megoldáshoz szükséges szabályok alapján</a:t>
            </a:r>
            <a:r>
              <a:rPr lang="hu-H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 3" charset="2"/>
              <a:buChar char=""/>
            </a:pPr>
            <a:r>
              <a:rPr lang="en-US" dirty="0"/>
              <a:t> A munkame</a:t>
            </a:r>
            <a:r>
              <a:rPr lang="hu-HU" dirty="0"/>
              <a:t>m</a:t>
            </a:r>
            <a:r>
              <a:rPr lang="en-US" dirty="0"/>
              <a:t>ória kapacitása gyakran nem elegendő a feladatok </a:t>
            </a:r>
            <a:r>
              <a:rPr lang="en-US" dirty="0" err="1"/>
              <a:t>megoldásához</a:t>
            </a:r>
            <a:r>
              <a:rPr lang="en-US" dirty="0" smtClean="0"/>
              <a:t>.</a:t>
            </a:r>
            <a:endParaRPr lang="hu-HU" dirty="0" smtClean="0"/>
          </a:p>
          <a:p>
            <a:pPr>
              <a:buFont typeface="Wingdings 3" charset="2"/>
              <a:buChar char=""/>
            </a:pPr>
            <a:r>
              <a:rPr lang="hu-HU" dirty="0" smtClean="0"/>
              <a:t> </a:t>
            </a:r>
            <a:r>
              <a:rPr lang="hu-HU" dirty="0"/>
              <a:t>A</a:t>
            </a:r>
            <a:r>
              <a:rPr lang="hu-HU" dirty="0" smtClean="0"/>
              <a:t> szisztematikus összeszámlálásról</a:t>
            </a:r>
            <a:endParaRPr lang="hu-HU" dirty="0"/>
          </a:p>
          <a:p>
            <a:pPr>
              <a:buFont typeface="Wingdings 3" charset="2"/>
              <a:buChar char=""/>
            </a:pP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4529667"/>
            <a:ext cx="5451627" cy="17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400" dirty="0" smtClean="0"/>
              <a:t> </a:t>
            </a:r>
            <a:r>
              <a:rPr lang="hu-HU" sz="2400" dirty="0"/>
              <a:t>A hibák</a:t>
            </a:r>
            <a:br>
              <a:rPr lang="hu-HU" sz="2400" dirty="0"/>
            </a:br>
            <a:r>
              <a:rPr lang="hu-HU" sz="2200" dirty="0"/>
              <a:t>Összeadás vagy szorzás Kivonás vagy osztás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1700" i="1" u="sng" dirty="0"/>
              <a:t>L</a:t>
            </a:r>
            <a:r>
              <a:rPr lang="en-US" sz="1700" i="1" u="sng" dirty="0"/>
              <a:t>eegyszerűsítő hib</a:t>
            </a:r>
            <a:r>
              <a:rPr lang="hu-HU" sz="1700" i="1" u="sng" dirty="0"/>
              <a:t>a</a:t>
            </a:r>
            <a:r>
              <a:rPr lang="hu-HU" sz="1700" i="1" dirty="0"/>
              <a:t> (</a:t>
            </a:r>
            <a:r>
              <a:rPr lang="hu-HU" sz="1700" i="1" dirty="0" smtClean="0"/>
              <a:t>hozzáadom, elveszem; visszalép egy műveleti szintet, mélyebb oka is lehet ennek, más környezetben is tapasztaltam, tapasztalják egyetemi, főiskolai beugrókban is)</a:t>
            </a:r>
            <a:endParaRPr lang="hu-HU" sz="1700" i="1" dirty="0"/>
          </a:p>
          <a:p>
            <a:r>
              <a:rPr lang="hu-HU" sz="1700" i="1" dirty="0"/>
              <a:t>Pl.1.</a:t>
            </a:r>
            <a:r>
              <a:rPr lang="en-US" sz="1700" i="1" dirty="0"/>
              <a:t> </a:t>
            </a:r>
            <a:r>
              <a:rPr lang="hu-HU" sz="1700" i="1" dirty="0"/>
              <a:t>K</a:t>
            </a:r>
            <a:r>
              <a:rPr lang="en-US" sz="1700" i="1" dirty="0"/>
              <a:t>iteszünk négy széket az osztályteremben az osztály elé sorban. </a:t>
            </a:r>
            <a:r>
              <a:rPr lang="hu-HU" sz="1700" i="1" dirty="0"/>
              <a:t>(</a:t>
            </a:r>
            <a:r>
              <a:rPr lang="en-US" sz="1700" i="1" dirty="0"/>
              <a:t>Megnézzük, hogy </a:t>
            </a:r>
            <a:r>
              <a:rPr lang="hu-HU" sz="1700" i="1" dirty="0"/>
              <a:t>„</a:t>
            </a:r>
            <a:r>
              <a:rPr lang="en-US" sz="1700" i="1" u="sng" dirty="0"/>
              <a:t>hányféleképpen ülhet</a:t>
            </a:r>
            <a:r>
              <a:rPr lang="hu-HU" sz="1700" i="1" u="sng" dirty="0"/>
              <a:t>”</a:t>
            </a:r>
            <a:r>
              <a:rPr lang="en-US" sz="1700" i="1" u="sng" dirty="0"/>
              <a:t> </a:t>
            </a:r>
            <a:r>
              <a:rPr lang="en-US" sz="1700" i="1" dirty="0"/>
              <a:t>le négy tanuló?</a:t>
            </a:r>
            <a:r>
              <a:rPr lang="hu-HU" sz="1700" i="1" dirty="0"/>
              <a:t>) Hány különböző sorrend alakítható ki?</a:t>
            </a:r>
          </a:p>
          <a:p>
            <a:pPr marL="0" indent="0">
              <a:buNone/>
            </a:pPr>
            <a:r>
              <a:rPr lang="hu-HU" sz="1700" i="1" dirty="0"/>
              <a:t>Az hibás gondolat(K.A.):”</a:t>
            </a:r>
            <a:r>
              <a:rPr lang="en-US" sz="1700" dirty="0"/>
              <a:t> Az első székre négyféleképpen, a másodikra háromféleképpen, a harmadikra kétféleképpen, a negyedikre egyféleképpen ülhetünk le.</a:t>
            </a:r>
            <a:r>
              <a:rPr lang="hu-HU" sz="1700" dirty="0"/>
              <a:t> Mindegyiket az előzőhöz </a:t>
            </a:r>
            <a:r>
              <a:rPr lang="hu-HU" sz="1700" dirty="0" smtClean="0"/>
              <a:t>hozzáveszem, hozzáadom </a:t>
            </a:r>
            <a:r>
              <a:rPr lang="hu-HU" sz="1700" dirty="0"/>
              <a:t>4+3+2+1=10”.(Javítás </a:t>
            </a:r>
            <a:r>
              <a:rPr lang="hu-HU" sz="1700" dirty="0" smtClean="0"/>
              <a:t>fagráf, egyszerű és </a:t>
            </a:r>
            <a:r>
              <a:rPr lang="hu-HU" sz="1700" dirty="0" err="1" smtClean="0"/>
              <a:t>oktv</a:t>
            </a:r>
            <a:r>
              <a:rPr lang="hu-HU" sz="1700" dirty="0" smtClean="0"/>
              <a:t>, megyei verseny)</a:t>
            </a:r>
            <a:endParaRPr lang="hu-HU" sz="1700" i="1" dirty="0"/>
          </a:p>
          <a:p>
            <a:r>
              <a:rPr lang="hu-HU" sz="1700" i="1" dirty="0"/>
              <a:t>Pl.2.Hatan körben állunk. Hány különböző kör alakítható ki, ha egy kör akkor tekinthető az előzőtől eltérőnek, ha legalább az egyik szomszédod más, mint azelőtt?</a:t>
            </a:r>
          </a:p>
          <a:p>
            <a:pPr marL="0" indent="0">
              <a:buNone/>
            </a:pPr>
            <a:r>
              <a:rPr lang="hu-HU" sz="1700" i="1" dirty="0"/>
              <a:t>Hibás gondolat (F.M.): „Ha mindenki eggyel odébb lép, akkor hatot  kell lépni, hogy ugyanoda visszaérjek. Hatot elveszek”.</a:t>
            </a:r>
          </a:p>
          <a:p>
            <a:pPr marL="0" indent="0">
              <a:buNone/>
            </a:pPr>
            <a:r>
              <a:rPr lang="hu-HU" sz="1700" i="1" dirty="0"/>
              <a:t>(Javítás, enaktív szinten , sajátmagunk  kipróbálunk néhány cserét).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243717" y="1495237"/>
            <a:ext cx="4040187" cy="436581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3100388"/>
            <a:ext cx="17081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3715" y="1513166"/>
            <a:ext cx="4040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306" y="1451430"/>
            <a:ext cx="1796785" cy="116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57" y="3852304"/>
            <a:ext cx="2325501" cy="182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A hibák</a:t>
            </a:r>
            <a:br>
              <a:rPr lang="hu-HU" dirty="0"/>
            </a:br>
            <a:r>
              <a:rPr lang="hu-HU" dirty="0"/>
              <a:t>Összeadás vagy szorzás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Ebben az évben a versenyt megnyerő tanuló. Az utolsó lépés előtt a kedvező esetetek összeszámlálásánál a „leegyszerűsítő”, „</a:t>
            </a:r>
            <a:r>
              <a:rPr lang="hu-HU" dirty="0" smtClean="0"/>
              <a:t>hozzáveszem, hozzáadom” </a:t>
            </a:r>
            <a:r>
              <a:rPr lang="hu-HU" dirty="0"/>
              <a:t>hibát vétette. 3!+4!+3!+2! Szerepelt a szorzás helyett a kedvező esetek összeszámlálásánál</a:t>
            </a:r>
            <a:r>
              <a:rPr lang="hu-HU" dirty="0" smtClean="0"/>
              <a:t>. (Javítás fagráf a kapcsolatok ábrázolásához, mentális lassítás, a gyors befejezésre törekvés tudatosítása)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98177" y="1598613"/>
            <a:ext cx="3505199" cy="4262436"/>
          </a:xfrm>
        </p:spPr>
        <p:txBody>
          <a:bodyPr/>
          <a:lstStyle/>
          <a:p>
            <a:r>
              <a:rPr lang="hu-HU" dirty="0"/>
              <a:t>2015. Tolna megyei matematika verseny 7. </a:t>
            </a:r>
            <a:r>
              <a:rPr lang="hu-HU" dirty="0" smtClean="0"/>
              <a:t>feladat (10. osztály)</a:t>
            </a:r>
            <a:endParaRPr lang="hu-HU" dirty="0"/>
          </a:p>
          <a:p>
            <a:r>
              <a:rPr lang="hu-HU" dirty="0"/>
              <a:t>„Egy vendéglő asztalánál 12 vendég ül. Összesen rendelnek 3 levest, 4 tésztát, 3 kávét és 2 fagylaltot. Minden vendég csak egy tételt rendel és a levesek, tészták, kávék valamint a fagylaltok is teljesen egyformák. A Pincér emlékszik arra, hogy miből mennyit kell hoznia, de teljesen elfelejtette, hogy mit kinek kell adnia. Mennyi annak a valószínűsége, hogy mindenki azt kapja, amit kér?”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97768" y="4545107"/>
            <a:ext cx="5035445" cy="2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feltételek növekedéséből származó hibák, a munka memória megtelik.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Manipulatív tevékenységgel segítünk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feladatot részekre bontjuk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14" y="1658964"/>
            <a:ext cx="3303987" cy="160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264" y="3335017"/>
            <a:ext cx="3010761" cy="237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9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kialakult sémák (szkémák) összecsúszása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900" b="1" i="1" dirty="0"/>
              <a:t>I. rész</a:t>
            </a:r>
          </a:p>
          <a:p>
            <a:r>
              <a:rPr lang="hu-HU" sz="2900" dirty="0"/>
              <a:t>1. Van négy betűnk az a, b, c, d.  Hány különböző kétbetűs szót alkothatunk belőlük, ha a keletkező szavakban nem lehetnek azonos </a:t>
            </a:r>
            <a:r>
              <a:rPr lang="hu-HU" sz="2900" dirty="0" smtClean="0"/>
              <a:t>betűk? </a:t>
            </a:r>
            <a:endParaRPr lang="hu-HU" sz="2900" dirty="0"/>
          </a:p>
          <a:p>
            <a:r>
              <a:rPr lang="hu-HU" sz="2900" dirty="0"/>
              <a:t>2. Van négy betűnk A, A, B, B. Hányféleképpen rakhatjuk sorba ezeket, ha mind a négy betűt felhasználjuk?</a:t>
            </a:r>
          </a:p>
          <a:p>
            <a:r>
              <a:rPr lang="hu-HU" sz="2900" dirty="0"/>
              <a:t>3. Hányféle sorrendben ülhet le egymás mellé Anna, Béla, Cecília és Dávid? </a:t>
            </a:r>
          </a:p>
          <a:p>
            <a:r>
              <a:rPr lang="hu-HU" sz="2900" dirty="0"/>
              <a:t>4. Van négy számjegyünk a 3, 6, 7, 8. Hány különböző kétjegyű számot alkothatunk belőlük, ha a keletkező számokban lehetnek azonos számjegyek is?</a:t>
            </a:r>
          </a:p>
          <a:p>
            <a:r>
              <a:rPr lang="hu-HU" sz="2900" dirty="0"/>
              <a:t>5.  Négy tanuló közül (Anna, Balázs, Csaba, Dóra) kettőt hányféleképpen választhatunk ki, ha a két fős csoportban a sorrend nem számít?</a:t>
            </a:r>
          </a:p>
          <a:p>
            <a:r>
              <a:rPr lang="hu-HU" sz="2900" dirty="0"/>
              <a:t>6. Négyféle színű golyó van egy kalapban arany, barna, citromsárga, piros. Mindegyikből legalább kettő. Belenyúlunk a kalapba és kiveszünk egyszerre kettőt. Belenézünk a markunkba, és lejegyezzük, hogy mit markoltunk ki.(Ilyenkor a golyók sorrendje nem számít.)  Hányféle lehetőség van?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0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 egymásba csúsznak a gondolatok?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 Van négy számjegyünk a 3, 6, 7, 8. Hány különböző kétjegyű számot alkothatunk belőlük, ha a keletkező számokban </a:t>
            </a:r>
            <a:r>
              <a:rPr lang="hu-HU" dirty="0">
                <a:solidFill>
                  <a:srgbClr val="FF0000"/>
                </a:solidFill>
              </a:rPr>
              <a:t>lehetnek azonos számjegyek is</a:t>
            </a:r>
            <a:r>
              <a:rPr lang="hu-HU" dirty="0"/>
              <a:t>? </a:t>
            </a:r>
          </a:p>
          <a:p>
            <a:r>
              <a:rPr lang="hu-HU" dirty="0"/>
              <a:t>  Négyféle színű golyó van egy kalapban arany, barna, citromsárga, piros. Mindegyikből legalább kettő. Belenyúlunk a kalapba és kiveszünk egyszerre kettőt. Belenézünk a markunkba, és lejegyezzük, hogy mit </a:t>
            </a:r>
            <a:r>
              <a:rPr lang="hu-HU" dirty="0">
                <a:solidFill>
                  <a:srgbClr val="FF0000"/>
                </a:solidFill>
              </a:rPr>
              <a:t>markoltunk ki. (Ilyenkor a golyók sorrendje nem számít.) </a:t>
            </a:r>
            <a:r>
              <a:rPr lang="hu-HU" dirty="0"/>
              <a:t> Hányféle lehetőség van?</a:t>
            </a:r>
          </a:p>
          <a:p>
            <a:r>
              <a:rPr lang="hu-HU" dirty="0"/>
              <a:t>Ennél a problémánál a „mátrixos módszer” enyhítette a problémát.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9909" y="2133600"/>
            <a:ext cx="2109399" cy="19508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36" y="4084489"/>
            <a:ext cx="198137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48000" y="25504"/>
            <a:ext cx="6096000" cy="5668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II. rész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7. A 0, 2, 3, 4, 5 számjegyekből legalább háromjegyű számokat képezünk. Minden így kialakított számban egy számjegy a megadottakból csak egyszer fordulhat elő. Hány különböző, legalább háromjegyű számot kaphatunk így?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8. Elmegyünk egy cukrászdába, ahol hat különböző ízű fagylaltot árulnak.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a) Hány háromgombócos fagylaltot rendelhetünk pohárban, ha a gombócok sorrendje nem számít és ugyanolyan ízűek is lehetnek a gombócok?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b) Hány különböző háromgombócos fagylaltot rendelhetünk itt, ha azonos ízű gombócokat is kérhetünk, és nekünk számít az is, hogy milyen sorrendben vannak a gombócok a tölcsérben?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9. Öt fiú és négy lány körtáncot táncolnak. 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a) Hány különböző kör alakítható ki?</a:t>
            </a: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b) Hány különböző kör alakítható ki akkor, ha azt is megszabjuk, hogy az öt fiú egymás mellett legyen?</a:t>
            </a:r>
          </a:p>
        </p:txBody>
      </p:sp>
    </p:spTree>
    <p:extLst>
      <p:ext uri="{BB962C8B-B14F-4D97-AF65-F5344CB8AC3E}">
        <p14:creationId xmlns:p14="http://schemas.microsoft.com/office/powerpoint/2010/main" val="25443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A feltételek növekedéséből származó 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hibák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48554"/>
          </a:xfrm>
        </p:spPr>
        <p:txBody>
          <a:bodyPr>
            <a:normAutofit/>
          </a:bodyPr>
          <a:lstStyle/>
          <a:p>
            <a:r>
              <a:rPr lang="hu-HU" dirty="0"/>
              <a:t>A munkamemória megtelhet, nincs hely  a hosszútávú memóriából visszahívott </a:t>
            </a:r>
            <a:r>
              <a:rPr lang="hu-HU" dirty="0" err="1"/>
              <a:t>szkémákkal</a:t>
            </a:r>
            <a:r>
              <a:rPr lang="hu-HU" dirty="0"/>
              <a:t> műveleteket végezni, tervezni. 7.  8/a feladat</a:t>
            </a:r>
          </a:p>
          <a:p>
            <a:r>
              <a:rPr lang="hu-HU" dirty="0"/>
              <a:t>(javítás: részekre bontás, a kisebb részleteket megoldjuk külön-külön)</a:t>
            </a:r>
          </a:p>
          <a:p>
            <a:r>
              <a:rPr lang="hu-HU" dirty="0"/>
              <a:t>Keveredhetnek a típusok 8/a; 8/b</a:t>
            </a:r>
          </a:p>
          <a:p>
            <a:r>
              <a:rPr lang="hu-HU" dirty="0"/>
              <a:t>8/a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fagyik</a:t>
            </a:r>
            <a:r>
              <a:rPr lang="hu-HU" dirty="0"/>
              <a:t> típusai AAA,… 6féle</a:t>
            </a:r>
          </a:p>
          <a:p>
            <a:pPr marL="0" indent="0">
              <a:buNone/>
            </a:pPr>
            <a:r>
              <a:rPr lang="hu-HU" dirty="0"/>
              <a:t>                                         AAB….6x5=30féle</a:t>
            </a:r>
          </a:p>
          <a:p>
            <a:pPr marL="0" indent="0">
              <a:buNone/>
            </a:pPr>
            <a:r>
              <a:rPr lang="hu-HU" dirty="0"/>
              <a:t>                                        ABC….</a:t>
            </a:r>
            <a:r>
              <a:rPr lang="hu-HU" dirty="0" smtClean="0"/>
              <a:t>10féle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Összesen </a:t>
            </a:r>
            <a:r>
              <a:rPr lang="hu-HU" dirty="0" smtClean="0"/>
              <a:t>56-féle a jó válasz, 10 eset kimaradt. (234,235,236,245,256,246,345,346,356, 456,)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8/b 6x6x6=216 vagy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sz="1400" dirty="0"/>
              <a:t>AAA(6féle)+AAB(6x5=30féle)+ABA(6x5=30féle)+BAA(6x5=30féle)+ABC(6x5x4=120)=(216féle)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08" y="3422363"/>
            <a:ext cx="17716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" y="1189673"/>
            <a:ext cx="11719414" cy="5668327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56825" y="131741"/>
            <a:ext cx="8911687" cy="1280890"/>
          </a:xfrm>
        </p:spPr>
        <p:txBody>
          <a:bodyPr/>
          <a:lstStyle/>
          <a:p>
            <a:pPr algn="ctr"/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 kialakult </a:t>
            </a:r>
            <a:r>
              <a:rPr lang="hu-HU" sz="1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szkémák</a:t>
            </a:r>
            <a:r>
              <a:rPr lang="hu-H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összecsúszása, Nem tud különbséget tenni a tanuló.</a:t>
            </a:r>
            <a:b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JAVÍTÁSI LEHETŐSÉG (</a:t>
            </a:r>
            <a:r>
              <a:rPr lang="hu-HU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Dirk</a:t>
            </a: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Van de </a:t>
            </a:r>
            <a:r>
              <a:rPr lang="hu-HU" sz="1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Moortel</a:t>
            </a:r>
            <a:r>
              <a:rPr lang="hu-H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- 2003)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8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későbbi tanulmányok során</a:t>
            </a:r>
            <a:br>
              <a:rPr lang="hu-HU" dirty="0"/>
            </a:br>
            <a:r>
              <a:rPr lang="hu-HU" dirty="0"/>
              <a:t>Lovász László professzor prezentációja</a:t>
            </a:r>
            <a:br>
              <a:rPr lang="hu-HU" dirty="0"/>
            </a:br>
            <a:endParaRPr lang="hu-HU" dirty="0"/>
          </a:p>
        </p:txBody>
      </p:sp>
      <p:pic>
        <p:nvPicPr>
          <p:cNvPr id="23" name="Tartalom helye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80" y="2133600"/>
            <a:ext cx="1447666" cy="377825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2" y="2006991"/>
            <a:ext cx="6912228" cy="44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Bevezetés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2296" y="1510748"/>
            <a:ext cx="9488911" cy="494720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dirty="0"/>
              <a:t>A kombinatorika feladatok megoldásakor nagyon könnyű hibázni a középiskolás tanulóknak. Sőt még a leggyakorlottabb tanár is könnyen hibázhat. Gyorsan elhangozhat a mondat: „Még ezt sem tudja?”, amely rossz érzéssel tölthet el diákot és tanárt egyaránt</a:t>
            </a:r>
            <a:r>
              <a:rPr lang="hu-HU" dirty="0" smtClean="0"/>
              <a:t>.* </a:t>
            </a:r>
          </a:p>
          <a:p>
            <a:r>
              <a:rPr lang="hu-HU" dirty="0" smtClean="0"/>
              <a:t>„A </a:t>
            </a:r>
            <a:r>
              <a:rPr lang="hu-HU" dirty="0"/>
              <a:t>frusztráció és a zavartság </a:t>
            </a:r>
            <a:r>
              <a:rPr lang="hu-HU" dirty="0" smtClean="0"/>
              <a:t> </a:t>
            </a:r>
            <a:r>
              <a:rPr lang="hu-HU" dirty="0"/>
              <a:t>a két leggyakrabban kifejezett </a:t>
            </a:r>
            <a:r>
              <a:rPr lang="hu-HU" dirty="0" smtClean="0"/>
              <a:t>érzelem a matematikai problémamegoldás közben. A </a:t>
            </a:r>
            <a:r>
              <a:rPr lang="hu-HU" dirty="0"/>
              <a:t>segélykeresés mellett a csalódás és a zavartság más negatív érzelmekre </a:t>
            </a:r>
            <a:r>
              <a:rPr lang="hu-HU" dirty="0" smtClean="0"/>
              <a:t>vált.”(</a:t>
            </a:r>
            <a:r>
              <a:rPr lang="hu-HU" dirty="0" err="1" smtClean="0"/>
              <a:t>Elsevier</a:t>
            </a:r>
            <a:r>
              <a:rPr lang="hu-HU" dirty="0" smtClean="0"/>
              <a:t> Journal,2019)</a:t>
            </a:r>
          </a:p>
          <a:p>
            <a:pPr lvl="0">
              <a:buClr>
                <a:srgbClr val="353535"/>
              </a:buClr>
            </a:pPr>
            <a:r>
              <a:rPr lang="hu-HU" dirty="0" smtClean="0"/>
              <a:t>Belső világ fejlesztése „Érzelmeink, motivációink, többezer éves kulturális örökségünk együttesen alkotják belső világunkat</a:t>
            </a:r>
            <a:r>
              <a:rPr lang="hu-HU" sz="1400" dirty="0" smtClean="0"/>
              <a:t>.”</a:t>
            </a:r>
          </a:p>
          <a:p>
            <a:pPr lvl="0">
              <a:buClr>
                <a:srgbClr val="353535"/>
              </a:buClr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„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Pecsétnyomó képesség”-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gyermekkor</a:t>
            </a:r>
            <a:r>
              <a:rPr lang="hu-HU" sz="1400" dirty="0"/>
              <a:t> </a:t>
            </a:r>
            <a:r>
              <a:rPr lang="hu-HU" sz="1400" dirty="0" smtClean="0"/>
              <a:t>(</a:t>
            </a:r>
            <a:r>
              <a:rPr lang="hu-H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Agyhullámok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tanulás, kreativitás</a:t>
            </a:r>
            <a:r>
              <a:rPr lang="hu-H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 </a:t>
            </a:r>
            <a:r>
              <a:rPr lang="hu-HU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Dr</a:t>
            </a:r>
            <a:r>
              <a:rPr lang="hu-H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Freund Tamás, 2018. Augusztus 29. </a:t>
            </a:r>
            <a:r>
              <a:rPr lang="hu-H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 Belső világunk és az információ-robbanás hatásai 2015. júl. 6; PTE , </a:t>
            </a:r>
            <a:r>
              <a:rPr lang="hu-HU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Youtube</a:t>
            </a:r>
            <a:r>
              <a:rPr lang="hu-H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))</a:t>
            </a:r>
            <a:endParaRPr lang="hu-HU" sz="1400" dirty="0" smtClean="0"/>
          </a:p>
          <a:p>
            <a:r>
              <a:rPr lang="hu-HU" dirty="0" smtClean="0"/>
              <a:t>2012-16 </a:t>
            </a:r>
            <a:r>
              <a:rPr lang="hu-HU" dirty="0"/>
              <a:t>között osztálytermi körülmények között kutatásokat végeztem a Paksi Vak Bottyán Gimnáziumban.  </a:t>
            </a:r>
          </a:p>
          <a:p>
            <a:r>
              <a:rPr lang="hu-HU" dirty="0">
                <a:solidFill>
                  <a:srgbClr val="0070C0"/>
                </a:solidFill>
              </a:rPr>
              <a:t>MÉG MAGAMBAN SEM MONDOM KI, HOGY NINCS TEHETSÉGE HOZZÁ. HELYETTE:</a:t>
            </a:r>
          </a:p>
          <a:p>
            <a:r>
              <a:rPr lang="hu-HU" dirty="0" smtClean="0"/>
              <a:t>Azokat a kérdéseket tettem fel, hogy „Mik lehetnek az okok?” és „Hogyan segíthetnék tanítványaimnak?”.</a:t>
            </a:r>
          </a:p>
          <a:p>
            <a:pPr marL="0" indent="0">
              <a:buNone/>
            </a:pPr>
            <a:endParaRPr lang="hu-HU" dirty="0" smtClean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hu-HU" sz="1200" dirty="0">
              <a:solidFill>
                <a:srgbClr val="2E2E2E"/>
              </a:solidFill>
              <a:latin typeface="NexusSans"/>
            </a:endParaRP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16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összefoglalás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1435100"/>
            <a:ext cx="8915400" cy="5067300"/>
          </a:xfrm>
        </p:spPr>
        <p:txBody>
          <a:bodyPr>
            <a:normAutofit/>
          </a:bodyPr>
          <a:lstStyle/>
          <a:p>
            <a:r>
              <a:rPr lang="hu-HU" dirty="0"/>
              <a:t>Nem várhatjuk el a tanulóktól, hogy a matematikai szimbólumokat, gondolkodásmódot azonnal átvegyék.</a:t>
            </a:r>
          </a:p>
          <a:p>
            <a:r>
              <a:rPr lang="hu-HU" dirty="0"/>
              <a:t> Segítenünk, kell őket, hogy a matematika világába beléphessenek, és ne távolodjanak el tőle végérvényesen, hiszen az aktuális szimbólumrendszer, az adott korban, országban elfogadott matematikai kifejezések a matematikusok közös megegyezésén alapulnak, a hivatalos matematikai tudás részei. </a:t>
            </a:r>
          </a:p>
          <a:p>
            <a:r>
              <a:rPr lang="hu-HU" dirty="0"/>
              <a:t>Természetesen nem lesz minden tanítványomból matematikus, mérnök, közgazdász, főiskolán vagy egyetemen tovább tanuló diák. Főként átlagos képességű tanulókról van szó, akik között van a felsőoktatásban tovább tanulni vágyó és olyan is, aki szakmát szeretne választani az érettségi után.</a:t>
            </a:r>
          </a:p>
          <a:p>
            <a:r>
              <a:rPr lang="hu-HU" dirty="0"/>
              <a:t>  </a:t>
            </a:r>
            <a:r>
              <a:rPr lang="hu-HU" dirty="0">
                <a:solidFill>
                  <a:srgbClr val="FF0000"/>
                </a:solidFill>
              </a:rPr>
              <a:t>Hibákat szakértelemmel, türelemmel javítani, és szilárd alapokat nyújtani  </a:t>
            </a:r>
          </a:p>
          <a:p>
            <a:r>
              <a:rPr lang="hu-HU" dirty="0">
                <a:solidFill>
                  <a:srgbClr val="FF0000"/>
                </a:solidFill>
              </a:rPr>
              <a:t> Minden tanuló matematikai tudását szeretném fejleszteni saját magához </a:t>
            </a:r>
            <a:r>
              <a:rPr lang="hu-HU" dirty="0" smtClean="0">
                <a:solidFill>
                  <a:srgbClr val="FF0000"/>
                </a:solidFill>
              </a:rPr>
              <a:t>képest, 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>
                <a:solidFill>
                  <a:srgbClr val="FF0000"/>
                </a:solidFill>
              </a:rPr>
              <a:t>Önhatékonyság  fejlesztése a matematika tanulásban</a:t>
            </a:r>
          </a:p>
          <a:p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2601157" y="1145528"/>
            <a:ext cx="5637320" cy="4456282"/>
          </a:xfrm>
          <a:prstGeom prst="cloudCallout">
            <a:avLst>
              <a:gd name="adj1" fmla="val 69876"/>
              <a:gd name="adj2" fmla="val 22458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443789" y="2685448"/>
            <a:ext cx="9375007" cy="1207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191726" y="2967335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Köszönöm a figyelmet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61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title" idx="4294967295"/>
          </p:nvPr>
        </p:nvSpPr>
        <p:spPr>
          <a:xfrm>
            <a:off x="1524000" y="5949950"/>
            <a:ext cx="8676456" cy="522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method students prefer?</a:t>
            </a:r>
            <a:endParaRPr lang="en-US" dirty="0"/>
          </a:p>
        </p:txBody>
      </p:sp>
      <p:pic>
        <p:nvPicPr>
          <p:cNvPr id="17" name="Kép helye 16" descr="Melyik módszert részesítik előnyben pre...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9129" r="9129"/>
          <a:stretch>
            <a:fillRect/>
          </a:stretch>
        </p:blipFill>
        <p:spPr>
          <a:xfrm>
            <a:off x="2999656" y="1268760"/>
            <a:ext cx="5314950" cy="3867150"/>
          </a:xfrm>
        </p:spPr>
      </p:pic>
    </p:spTree>
    <p:extLst>
      <p:ext uri="{BB962C8B-B14F-4D97-AF65-F5344CB8AC3E}">
        <p14:creationId xmlns:p14="http://schemas.microsoft.com/office/powerpoint/2010/main" val="40401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The two most important educational / self-education problem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from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the perspective of creativity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/>
              <a:t>According to Hungarian neuroscientist Dr. </a:t>
            </a:r>
            <a:r>
              <a:rPr lang="en-GB" dirty="0" err="1"/>
              <a:t>Tamás</a:t>
            </a:r>
            <a:r>
              <a:rPr lang="en-GB" dirty="0"/>
              <a:t> Freund </a:t>
            </a:r>
            <a:r>
              <a:rPr lang="en-GB" sz="2400" dirty="0"/>
              <a:t>(2015.07.06. YouTube.)</a:t>
            </a:r>
            <a:r>
              <a:rPr lang="en-GB" dirty="0"/>
              <a:t/>
            </a:r>
            <a:br>
              <a:rPr lang="en-GB" dirty="0"/>
            </a:br>
            <a:r>
              <a:rPr lang="hu-HU" dirty="0"/>
              <a:t>‘ </a:t>
            </a:r>
            <a:r>
              <a:rPr lang="en-GB" dirty="0"/>
              <a:t>The DEMAND and CONDITIONS  to involve the inner world are in danger.</a:t>
            </a:r>
          </a:p>
          <a:p>
            <a:r>
              <a:rPr lang="en-GB" dirty="0"/>
              <a:t>Due to the information explosion and globalization is no time to involve the brain capacity and pulse of the inner world into the learning process.</a:t>
            </a:r>
          </a:p>
          <a:p>
            <a:r>
              <a:rPr lang="en-GB" dirty="0">
                <a:solidFill>
                  <a:srgbClr val="FF0000"/>
                </a:solidFill>
              </a:rPr>
              <a:t>1.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The acquisition superficial information reduces creativity.</a:t>
            </a:r>
          </a:p>
          <a:p>
            <a:r>
              <a:rPr lang="en-GB" dirty="0">
                <a:solidFill>
                  <a:srgbClr val="FF0000"/>
                </a:solidFill>
              </a:rPr>
              <a:t>2. Turn off the emotions leads to mental blunted affect.</a:t>
            </a:r>
          </a:p>
          <a:p>
            <a:r>
              <a:rPr lang="en-GB" dirty="0"/>
              <a:t>The children of the 'stamp-printing mechanism' still developing ...</a:t>
            </a:r>
            <a:r>
              <a:rPr lang="hu-HU" dirty="0"/>
              <a:t> ‘</a:t>
            </a:r>
          </a:p>
          <a:p>
            <a:pPr algn="ctr">
              <a:buNone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hu-HU" dirty="0">
                <a:solidFill>
                  <a:srgbClr val="0070C0"/>
                </a:solidFill>
              </a:rPr>
              <a:t>…</a:t>
            </a:r>
            <a:r>
              <a:rPr lang="en-GB" dirty="0">
                <a:solidFill>
                  <a:srgbClr val="002060"/>
                </a:solidFill>
              </a:rPr>
              <a:t>So we, teachers </a:t>
            </a:r>
            <a:r>
              <a:rPr lang="en-US" dirty="0">
                <a:solidFill>
                  <a:srgbClr val="002060"/>
                </a:solidFill>
              </a:rPr>
              <a:t>need help </a:t>
            </a:r>
            <a:r>
              <a:rPr lang="en-GB" dirty="0">
                <a:solidFill>
                  <a:srgbClr val="002060"/>
                </a:solidFill>
              </a:rPr>
              <a:t>to our students</a:t>
            </a:r>
            <a:endParaRPr lang="hu-HU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u-HU" dirty="0">
                <a:solidFill>
                  <a:srgbClr val="002060"/>
                </a:solidFill>
              </a:rPr>
              <a:t>  </a:t>
            </a:r>
            <a:r>
              <a:rPr lang="en-GB" b="1" dirty="0">
                <a:solidFill>
                  <a:srgbClr val="002060"/>
                </a:solidFill>
              </a:rPr>
              <a:t>in our maths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en-GB" b="1" dirty="0">
                <a:solidFill>
                  <a:srgbClr val="002060"/>
                </a:solidFill>
              </a:rPr>
              <a:t>teaching area.</a:t>
            </a:r>
          </a:p>
        </p:txBody>
      </p:sp>
    </p:spTree>
    <p:extLst>
      <p:ext uri="{BB962C8B-B14F-4D97-AF65-F5344CB8AC3E}">
        <p14:creationId xmlns:p14="http://schemas.microsoft.com/office/powerpoint/2010/main" val="21124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églalap 26"/>
          <p:cNvSpPr/>
          <p:nvPr/>
        </p:nvSpPr>
        <p:spPr>
          <a:xfrm rot="5400000">
            <a:off x="10538493" y="2910590"/>
            <a:ext cx="2656935" cy="3793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gyakorlás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6423" y="598063"/>
            <a:ext cx="2645518" cy="9763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Munkamemória szerepe a tanulásban, elméleti háttér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41856" y="1802990"/>
            <a:ext cx="2680251" cy="4891108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Probléma megoldás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Olvasás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Navigáció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Muzsika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A figyelem elnyerése, fenntartása,( karbantartása)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„.. Kis mennyiségű információval foglalkozik, amit szem előtt kell tartani a kognitív feladatok megoldásához.” (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Conwell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2013)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endParaRPr lang="hu-H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munka memória kapacitása korlátozott (nagyon kicsi alapegység (</a:t>
            </a:r>
            <a:r>
              <a:rPr lang="hu-HU" noProof="1">
                <a:solidFill>
                  <a:prstClr val="black">
                    <a:lumMod val="75000"/>
                    <a:lumOff val="25000"/>
                  </a:prstClr>
                </a:solidFill>
              </a:rPr>
              <a:t>chunk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) 7±2)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Összetettebb sémákból még kevesebb (4±1)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MEGTELIK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Matematikai +1 paralel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tevékenység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2 arc érzékelése</a:t>
            </a:r>
            <a:endParaRPr lang="hu-H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15-20 percig tartható fenn</a:t>
            </a:r>
          </a:p>
          <a:p>
            <a:pPr lvl="0">
              <a:buClr>
                <a:srgbClr val="353535"/>
              </a:buClr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u-HU" dirty="0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4244902" y="316646"/>
            <a:ext cx="7504958" cy="6116140"/>
            <a:chOff x="4244902" y="316646"/>
            <a:chExt cx="7504958" cy="6116140"/>
          </a:xfrm>
        </p:grpSpPr>
        <p:sp>
          <p:nvSpPr>
            <p:cNvPr id="23" name="Lekerekített téglalap 22"/>
            <p:cNvSpPr/>
            <p:nvPr/>
          </p:nvSpPr>
          <p:spPr>
            <a:xfrm>
              <a:off x="4244902" y="1633799"/>
              <a:ext cx="7326798" cy="38430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5" name="Lekerekített téglalap 4"/>
            <p:cNvSpPr/>
            <p:nvPr/>
          </p:nvSpPr>
          <p:spPr>
            <a:xfrm>
              <a:off x="4311941" y="316646"/>
              <a:ext cx="7437919" cy="373467"/>
            </a:xfrm>
            <a:prstGeom prst="roundRect">
              <a:avLst>
                <a:gd name="adj" fmla="val 2019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14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algn="ctr"/>
              <a:endParaRPr lang="hu-HU" dirty="0" smtClean="0"/>
            </a:p>
            <a:p>
              <a:pPr algn="ctr"/>
              <a:endParaRPr lang="hu-HU" dirty="0"/>
            </a:p>
            <a:p>
              <a:pPr algn="ctr"/>
              <a:endParaRPr lang="hu-HU" dirty="0" smtClean="0"/>
            </a:p>
            <a:p>
              <a:pPr algn="ctr"/>
              <a:r>
                <a:rPr lang="hu-HU" sz="1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SZENZOROS </a:t>
              </a:r>
              <a:r>
                <a:rPr lang="hu-HU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(ÉRZÉKSZERVI)MEMÓRIA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1200" dirty="0" smtClean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1400" dirty="0" smtClean="0"/>
            </a:p>
            <a:p>
              <a:pPr algn="ctr"/>
              <a:endParaRPr lang="hu-HU" dirty="0"/>
            </a:p>
          </p:txBody>
        </p:sp>
        <p:sp>
          <p:nvSpPr>
            <p:cNvPr id="7" name="Téglalap 6"/>
            <p:cNvSpPr/>
            <p:nvPr/>
          </p:nvSpPr>
          <p:spPr>
            <a:xfrm>
              <a:off x="4567426" y="4067437"/>
              <a:ext cx="1579862" cy="1242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 smtClean="0">
                  <a:solidFill>
                    <a:schemeClr val="tx1"/>
                  </a:solidFill>
                </a:rPr>
                <a:t>Vizuális-térbeli </a:t>
              </a:r>
              <a:r>
                <a:rPr lang="hu-HU" dirty="0" smtClean="0">
                  <a:solidFill>
                    <a:schemeClr val="tx1"/>
                  </a:solidFill>
                </a:rPr>
                <a:t>munkapad</a:t>
              </a:r>
            </a:p>
            <a:p>
              <a:pPr algn="ctr"/>
              <a:r>
                <a:rPr lang="hu-HU" dirty="0">
                  <a:solidFill>
                    <a:schemeClr val="tx1"/>
                  </a:solidFill>
                </a:rPr>
                <a:t>(</a:t>
              </a:r>
              <a:r>
                <a:rPr lang="hu-HU" dirty="0" smtClean="0">
                  <a:solidFill>
                    <a:schemeClr val="tx1"/>
                  </a:solidFill>
                </a:rPr>
                <a:t>Belső szem)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>
              <a:off x="9511332" y="4067437"/>
              <a:ext cx="1848311" cy="1247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 smtClean="0">
                  <a:solidFill>
                    <a:schemeClr val="tx1"/>
                  </a:solidFill>
                </a:rPr>
                <a:t>Fonológiai hurok</a:t>
              </a:r>
            </a:p>
            <a:p>
              <a:pPr algn="ctr"/>
              <a:r>
                <a:rPr lang="hu-HU" dirty="0">
                  <a:solidFill>
                    <a:schemeClr val="tx1"/>
                  </a:solidFill>
                </a:rPr>
                <a:t>(</a:t>
              </a:r>
              <a:r>
                <a:rPr lang="hu-HU" dirty="0" smtClean="0">
                  <a:solidFill>
                    <a:schemeClr val="tx1"/>
                  </a:solidFill>
                </a:rPr>
                <a:t>Belső hang)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6622912" y="4105833"/>
              <a:ext cx="2676363" cy="12197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b="1" dirty="0">
                  <a:solidFill>
                    <a:schemeClr val="tx1"/>
                  </a:solidFill>
                </a:rPr>
                <a:t>Epizodikus </a:t>
              </a:r>
              <a:r>
                <a:rPr lang="hu-HU" sz="1400" b="1" dirty="0" smtClean="0">
                  <a:solidFill>
                    <a:schemeClr val="tx1"/>
                  </a:solidFill>
                </a:rPr>
                <a:t>puffer, </a:t>
              </a:r>
              <a:r>
                <a:rPr lang="hu-HU" sz="1600" dirty="0" smtClean="0">
                  <a:solidFill>
                    <a:schemeClr val="tx1"/>
                  </a:solidFill>
                </a:rPr>
                <a:t>(</a:t>
              </a:r>
              <a:r>
                <a:rPr lang="hu-HU" sz="1600" dirty="0" err="1">
                  <a:solidFill>
                    <a:schemeClr val="tx1"/>
                  </a:solidFill>
                </a:rPr>
                <a:t>B</a:t>
              </a:r>
              <a:r>
                <a:rPr lang="hu-HU" sz="1600" dirty="0" err="1" smtClean="0">
                  <a:solidFill>
                    <a:schemeClr val="tx1"/>
                  </a:solidFill>
                </a:rPr>
                <a:t>addelay</a:t>
              </a:r>
              <a:r>
                <a:rPr lang="hu-HU" sz="1600" dirty="0" smtClean="0">
                  <a:solidFill>
                    <a:schemeClr val="tx1"/>
                  </a:solidFill>
                </a:rPr>
                <a:t> 2000)</a:t>
              </a:r>
            </a:p>
            <a:p>
              <a:pPr algn="ctr"/>
              <a:r>
                <a:rPr lang="hu-HU" sz="1600" dirty="0" smtClean="0">
                  <a:solidFill>
                    <a:schemeClr val="tx1"/>
                  </a:solidFill>
                </a:rPr>
                <a:t>tartja </a:t>
              </a:r>
              <a:r>
                <a:rPr lang="hu-HU" sz="1600" dirty="0">
                  <a:solidFill>
                    <a:schemeClr val="tx1"/>
                  </a:solidFill>
                </a:rPr>
                <a:t>és integrálja a különböző információkat</a:t>
              </a:r>
              <a:endParaRPr lang="hu-HU" sz="1600" dirty="0" smtClean="0">
                <a:solidFill>
                  <a:schemeClr val="tx1"/>
                </a:solidFill>
              </a:endParaRPr>
            </a:p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3" name="Téglalap 2"/>
            <p:cNvSpPr/>
            <p:nvPr/>
          </p:nvSpPr>
          <p:spPr>
            <a:xfrm>
              <a:off x="6622912" y="2698746"/>
              <a:ext cx="2589607" cy="10179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u-HU" sz="1200" b="1" i="1" dirty="0">
                  <a:solidFill>
                    <a:prstClr val="black"/>
                  </a:solidFill>
                </a:rPr>
                <a:t>Központi végrehajtó </a:t>
              </a:r>
              <a:r>
                <a:rPr lang="hu-HU" dirty="0">
                  <a:solidFill>
                    <a:prstClr val="black"/>
                  </a:solidFill>
                </a:rPr>
                <a:t>tervezés,</a:t>
              </a:r>
            </a:p>
            <a:p>
              <a:pPr lvl="0" algn="ctr"/>
              <a:r>
                <a:rPr lang="hu-HU" dirty="0">
                  <a:solidFill>
                    <a:prstClr val="black"/>
                  </a:solidFill>
                </a:rPr>
                <a:t>Tudatos gondolkodás</a:t>
              </a:r>
            </a:p>
          </p:txBody>
        </p:sp>
        <p:sp>
          <p:nvSpPr>
            <p:cNvPr id="18" name="Lekerekített téglalap 17"/>
            <p:cNvSpPr/>
            <p:nvPr/>
          </p:nvSpPr>
          <p:spPr>
            <a:xfrm>
              <a:off x="4300920" y="1242196"/>
              <a:ext cx="7326798" cy="39160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RÖVIDTÁVÚ MEMÓRIA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21" name="Lefelé nyíl 20"/>
            <p:cNvSpPr/>
            <p:nvPr/>
          </p:nvSpPr>
          <p:spPr>
            <a:xfrm>
              <a:off x="7004648" y="690112"/>
              <a:ext cx="181155" cy="5520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7344481" y="781488"/>
              <a:ext cx="114646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figyelem</a:t>
              </a:r>
              <a:endParaRPr lang="hu-HU" dirty="0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6817093" y="1771798"/>
              <a:ext cx="220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MUNKA MEMÓRIA</a:t>
              </a:r>
              <a:endParaRPr lang="hu-HU" dirty="0"/>
            </a:p>
          </p:txBody>
        </p:sp>
        <p:cxnSp>
          <p:nvCxnSpPr>
            <p:cNvPr id="26" name="Görbe összekötő 25"/>
            <p:cNvCxnSpPr>
              <a:stCxn id="23" idx="3"/>
              <a:endCxn id="18" idx="3"/>
            </p:cNvCxnSpPr>
            <p:nvPr/>
          </p:nvCxnSpPr>
          <p:spPr>
            <a:xfrm flipV="1">
              <a:off x="11571700" y="1437998"/>
              <a:ext cx="56018" cy="2117312"/>
            </a:xfrm>
            <a:prstGeom prst="curvedConnector3">
              <a:avLst>
                <a:gd name="adj1" fmla="val 508083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églalap 27"/>
            <p:cNvSpPr/>
            <p:nvPr/>
          </p:nvSpPr>
          <p:spPr>
            <a:xfrm>
              <a:off x="4244902" y="6027344"/>
              <a:ext cx="7326798" cy="40544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HOSSZÚTÁVÚ MEMÓRIA</a:t>
              </a:r>
              <a:endParaRPr lang="hu-HU" dirty="0"/>
            </a:p>
          </p:txBody>
        </p:sp>
        <p:sp>
          <p:nvSpPr>
            <p:cNvPr id="29" name="Lefelé nyíl 28"/>
            <p:cNvSpPr/>
            <p:nvPr/>
          </p:nvSpPr>
          <p:spPr>
            <a:xfrm>
              <a:off x="7095225" y="5476820"/>
              <a:ext cx="159590" cy="5505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Felfelé nyíl 29"/>
            <p:cNvSpPr/>
            <p:nvPr/>
          </p:nvSpPr>
          <p:spPr>
            <a:xfrm>
              <a:off x="8030900" y="5476820"/>
              <a:ext cx="164194" cy="55052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Lekerekített téglalap 30"/>
            <p:cNvSpPr/>
            <p:nvPr/>
          </p:nvSpPr>
          <p:spPr>
            <a:xfrm>
              <a:off x="5268513" y="5637284"/>
              <a:ext cx="1736135" cy="2752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Kódolás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>
            <a:xfrm>
              <a:off x="8490948" y="5591618"/>
              <a:ext cx="3080751" cy="3209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Visszakeresés, visszahívás</a:t>
              </a:r>
              <a:endPara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8960" y="139317"/>
            <a:ext cx="1330734" cy="7282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775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2081" y="286630"/>
            <a:ext cx="10160000" cy="849090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accent5">
                    <a:lumMod val="75000"/>
                  </a:schemeClr>
                </a:solidFill>
              </a:rPr>
              <a:t>A kialakult sémák összecsúszása, Nem tud különbséget tenni a </a:t>
            </a:r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tanuló. JAVÍTÁSI 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</a:rPr>
              <a:t>LEHETŐSÉG (</a:t>
            </a:r>
            <a:r>
              <a:rPr lang="hu-HU" sz="2400" dirty="0" err="1">
                <a:solidFill>
                  <a:schemeClr val="accent5">
                    <a:lumMod val="75000"/>
                  </a:schemeClr>
                </a:solidFill>
              </a:rPr>
              <a:t>Dirk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</a:rPr>
              <a:t> Van de </a:t>
            </a:r>
            <a:r>
              <a:rPr lang="hu-HU" sz="2400" dirty="0" err="1">
                <a:solidFill>
                  <a:schemeClr val="accent5">
                    <a:lumMod val="75000"/>
                  </a:schemeClr>
                </a:solidFill>
              </a:rPr>
              <a:t>Moortel</a:t>
            </a:r>
            <a:r>
              <a:rPr lang="hu-HU" sz="2400" dirty="0">
                <a:solidFill>
                  <a:schemeClr val="accent5">
                    <a:lumMod val="75000"/>
                  </a:schemeClr>
                </a:solidFill>
              </a:rPr>
              <a:t>- 2003)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70604"/>
              </p:ext>
            </p:extLst>
          </p:nvPr>
        </p:nvGraphicFramePr>
        <p:xfrm>
          <a:off x="1304883" y="1134900"/>
          <a:ext cx="10574516" cy="56353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81347">
                  <a:extLst>
                    <a:ext uri="{9D8B030D-6E8A-4147-A177-3AD203B41FA5}">
                      <a16:colId xmlns:a16="http://schemas.microsoft.com/office/drawing/2014/main" val="1517596886"/>
                    </a:ext>
                  </a:extLst>
                </a:gridCol>
                <a:gridCol w="3148552">
                  <a:extLst>
                    <a:ext uri="{9D8B030D-6E8A-4147-A177-3AD203B41FA5}">
                      <a16:colId xmlns:a16="http://schemas.microsoft.com/office/drawing/2014/main" val="412856209"/>
                    </a:ext>
                  </a:extLst>
                </a:gridCol>
                <a:gridCol w="2887338">
                  <a:extLst>
                    <a:ext uri="{9D8B030D-6E8A-4147-A177-3AD203B41FA5}">
                      <a16:colId xmlns:a16="http://schemas.microsoft.com/office/drawing/2014/main" val="1614819042"/>
                    </a:ext>
                  </a:extLst>
                </a:gridCol>
                <a:gridCol w="2957279">
                  <a:extLst>
                    <a:ext uri="{9D8B030D-6E8A-4147-A177-3AD203B41FA5}">
                      <a16:colId xmlns:a16="http://schemas.microsoft.com/office/drawing/2014/main" val="32233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sorrend fontos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 sorrend fontos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 sorrend NEM fontos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4777"/>
                  </a:ext>
                </a:extLst>
              </a:tr>
              <a:tr h="70426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Rendezni, PERMUTÁCIÓK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Rendezni és kivenni</a:t>
                      </a:r>
                    </a:p>
                    <a:p>
                      <a:r>
                        <a:rPr lang="hu-HU" dirty="0" smtClean="0"/>
                        <a:t>VARIÁCIÓK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Kivenni, KOMBINÁCIÓK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811390"/>
                  </a:ext>
                </a:extLst>
              </a:tr>
              <a:tr h="858114">
                <a:tc>
                  <a:txBody>
                    <a:bodyPr/>
                    <a:lstStyle/>
                    <a:p>
                      <a:r>
                        <a:rPr lang="hu-HU" dirty="0" smtClean="0"/>
                        <a:t>Ismétlés nélkül, képlet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18221"/>
                  </a:ext>
                </a:extLst>
              </a:tr>
              <a:tr h="704263">
                <a:tc>
                  <a:txBody>
                    <a:bodyPr/>
                    <a:lstStyle/>
                    <a:p>
                      <a:r>
                        <a:rPr lang="hu-HU" dirty="0" smtClean="0"/>
                        <a:t>Például, szöveg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96648"/>
                  </a:ext>
                </a:extLst>
              </a:tr>
              <a:tr h="704263">
                <a:tc>
                  <a:txBody>
                    <a:bodyPr/>
                    <a:lstStyle/>
                    <a:p>
                      <a:r>
                        <a:rPr lang="hu-HU" dirty="0" smtClean="0"/>
                        <a:t>Például, szimbolikus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63893"/>
                  </a:ext>
                </a:extLst>
              </a:tr>
              <a:tr h="657393">
                <a:tc>
                  <a:txBody>
                    <a:bodyPr/>
                    <a:lstStyle/>
                    <a:p>
                      <a:r>
                        <a:rPr lang="hu-HU" dirty="0" smtClean="0"/>
                        <a:t>Ismétléses, képlet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6107"/>
                  </a:ext>
                </a:extLst>
              </a:tr>
              <a:tr h="522578">
                <a:tc>
                  <a:txBody>
                    <a:bodyPr/>
                    <a:lstStyle/>
                    <a:p>
                      <a:r>
                        <a:rPr lang="hu-HU" dirty="0" smtClean="0"/>
                        <a:t>Például, szöveg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576168"/>
                  </a:ext>
                </a:extLst>
              </a:tr>
              <a:tr h="522578">
                <a:tc>
                  <a:txBody>
                    <a:bodyPr/>
                    <a:lstStyle/>
                    <a:p>
                      <a:r>
                        <a:rPr lang="hu-HU" dirty="0" smtClean="0"/>
                        <a:t>Például, szimbolikus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71876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061252" y="3275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4075" y="2787982"/>
            <a:ext cx="10970116" cy="62377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63946" y="3412575"/>
            <a:ext cx="2767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Hányféle sorrendben</a:t>
            </a:r>
          </a:p>
          <a:p>
            <a:r>
              <a:rPr lang="hu-HU" sz="1400" dirty="0" smtClean="0"/>
              <a:t> ülhet le egymás mellé</a:t>
            </a:r>
          </a:p>
          <a:p>
            <a:r>
              <a:rPr lang="hu-HU" sz="1400" dirty="0" smtClean="0"/>
              <a:t> Anna, Béla, Cili?</a:t>
            </a:r>
            <a:endParaRPr lang="hu-HU" sz="1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36" y="4330535"/>
            <a:ext cx="5762251" cy="3276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716" y="4287918"/>
            <a:ext cx="5762251" cy="50290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891" y="4927499"/>
            <a:ext cx="5762251" cy="63243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863946" y="5500332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Van négy betűnk </a:t>
            </a:r>
            <a:r>
              <a:rPr lang="hu-HU" sz="1200" dirty="0" err="1" smtClean="0"/>
              <a:t>a,a,b,b</a:t>
            </a:r>
            <a:r>
              <a:rPr lang="hu-HU" sz="1200" dirty="0" smtClean="0"/>
              <a:t>.</a:t>
            </a:r>
          </a:p>
          <a:p>
            <a:r>
              <a:rPr lang="hu-HU" sz="1200" dirty="0" smtClean="0"/>
              <a:t> Hányféleképpen rakhatjuk sorba ezeket, </a:t>
            </a:r>
          </a:p>
          <a:p>
            <a:r>
              <a:rPr lang="hu-HU" sz="1200" dirty="0" smtClean="0"/>
              <a:t>ha minden betűt felhasználunk?</a:t>
            </a:r>
            <a:endParaRPr lang="hu-HU" sz="12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890" y="6238345"/>
            <a:ext cx="5762251" cy="53185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7274" y="6267710"/>
            <a:ext cx="5762251" cy="5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églalap 2"/>
          <p:cNvSpPr/>
          <p:nvPr/>
        </p:nvSpPr>
        <p:spPr>
          <a:xfrm>
            <a:off x="3034748" y="220382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András Ambrus, Bevezetés a matematika didaktikába, Egyetemi jegyzet, ELTE Eötvös kiadó, Budapest, 2004, pp. 38-39 and pp. 100-102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András Ambrus, Krisztina Barczi-Veres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Using open problems and cooperative methods in mathematics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education, Promath2014, Helsinki?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Steve Masson, Education Canada Magasine, The Brain, Learning, and Teaching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Can a better understanding of the brain help us teach? (September, 2014) Source: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http://www.cea-ace.ca/education-canada/article/brain-learning-and-teaching</a:t>
            </a:r>
            <a:endParaRPr lang="hu-H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Lockwood, E. &amp; Gibson, B. (2014). The value of systematic listing in correctly solving counting problems. Source:?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Carmen Batanero, Virginia Navarro-Pelayo, and Juan D. Godino  effect of the implicit combinatorial model on combinatorial reasoning in secondary school pupil educational studies in mathematics 32, 181-199; 1997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Anna Grossman, advised by dr. Brien Miceli, high school maths Reform and Combinatorics, Senior Project Fall 2007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Source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http://gyermekneveles.tok.elte.hu/4_szam/pub/arokszallasi.pdf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Nemzeti Alaptanterv</a:t>
            </a: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2013. (66., 2012. június 4). Forrás: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http://www.magyarkozlony.hu/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Oktatási Hivatal</a:t>
            </a:r>
            <a:r>
              <a:rPr lang="hu-H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(2012. május 9.). Forrás: Köznevelés, Kompetenciamérés, 6. osztály tesztfüzet 2011/2012-es tanév.2011. Május 25.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en-GB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Combinatorial Reasoning and its Assessment Carmen Batanero, University of Granada, Juan D. Godino, University of Granada, Virginia Navarro-Pelayo, University of Granada (1997)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62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Mathematical Brain and High Impact Teaching, Chapter 1.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p. 12-14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https://uk.sagepub.com/sites/default/files/upm binaries/27771_Chapter_1_The_Mathematical_Brain_and_High_Impact_Teaching.pdf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Pavio ?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http://www.instructionaldesign.org/theoris/dual-coding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Frank M. Longo, MD, PhD, George and Lucy Becker Professor Chairman, Department and Neurological Sciences. Learning and Memory: How it works and when it Fails, Stanford University, Stanford Mini Med School March 9, 2010. (YouTube 08.06.2010.)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http://www.stat.auckland.ac.nz/~iase/publications/assessbkref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hu-HU" sz="2000" b="1" i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MINIMAL GUIDAN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Paul A. Kirschner, John Sweller, Richard E. Clark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Why Minimal Guidance During Instruction Does Not Work: An Analysis of the Failure of Constructivist, Discovery, Problem-Based, Experiential, and Inquiry-Based Teaching,</a:t>
            </a:r>
            <a:r>
              <a:rPr lang="hu-H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Educational Psychologist, 41 (2), 75–86; 2006, Source: http//: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www.cogtech.usc.edu/.../kirschner_Sweller_Clark.pdf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IRODALOM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Pintér Klára, A matematikai problémamegoldás és problémaalkotás tanításáról, Doktori értekezés, Matematika-és Számítástudományok Doktori Iskola, Szegedi Tudományegyetem Természettudományi és Informatikai Kar Bolyai Intézet, Szeged, 2012, pp. 9-20 Source: </a:t>
            </a: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www.math.u-szeged.hu/phd/dreposit/phdtheses/pinter-klara-d.pdf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Pólya György: A gondolkodás iskolája, Gondolat, Budapest, 1977</a:t>
            </a:r>
            <a:r>
              <a:rPr lang="en-GB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John Sweller, Cognitive Load Theory, Learning Difficulty, and Instructional Design, Learning and Instruction, Vol. 4, pp. 293-312, 199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[1]	V. Balogh [et al.], Szerkesztette B. Pelle, Így tanítjuk a matematikát, 2. kiadás, II. kötet, Tankönyvkiadó, 1982, pp.205–249.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[2]	 A. Ambrus, Bevezetés a matematika didaktikába, Egyetemi jegyzet, ELTE Eötvös kiadó, Budapest, 2004, pp. 38-39.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[3]	 P. A. Kirschner, J. Sweller and R. E. Clark, Why Minimal Guidance During Instruction Does Not, Work: An Analysis of the Failure of Constructivist, Discovery, Problem-Based, Experiential, and Inquiry-Based Teaching, Educational Psychologist, vol. 41 (2), pp. 75–86, 2006.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[4]	E. Árokszállási presentation, ProMath 2015 Conference, September 03rd to September 05th, 2015 University of Halle-Wittenberg, Faculty of Educational Sciences </a:t>
            </a:r>
          </a:p>
          <a:p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[5] </a:t>
            </a:r>
            <a:r>
              <a:rPr lang="en-GB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J. Sweller et al., Cognitive Load Theory, Explorations in the Learning Sciences, Instructional Systems and Performance Technologies 1, pp. 55-57, </a:t>
            </a:r>
            <a:r>
              <a:rPr lang="en-GB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</a:t>
            </a:r>
            <a:endParaRPr lang="hu-H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hu-HU" dirty="0" smtClean="0"/>
              <a:t>study.com/</a:t>
            </a:r>
            <a:r>
              <a:rPr lang="hu-HU" dirty="0" err="1" smtClean="0"/>
              <a:t>academy</a:t>
            </a:r>
            <a:r>
              <a:rPr lang="hu-HU" dirty="0" smtClean="0"/>
              <a:t>/</a:t>
            </a:r>
            <a:r>
              <a:rPr lang="hu-HU" dirty="0" err="1" smtClean="0"/>
              <a:t>lesson</a:t>
            </a:r>
            <a:r>
              <a:rPr lang="hu-HU" dirty="0"/>
              <a:t>/ </a:t>
            </a:r>
            <a:r>
              <a:rPr lang="hu-HU" dirty="0" err="1"/>
              <a:t>sensory</a:t>
            </a:r>
            <a:r>
              <a:rPr lang="hu-HU" dirty="0"/>
              <a:t>, megnyitottam. 2019. március 16. 19.00</a:t>
            </a:r>
          </a:p>
          <a:p>
            <a:r>
              <a:rPr lang="hu-HU" dirty="0"/>
              <a:t>www.slideshare.net/xyrilleyves/ szenzoros megnyitottam. 2019. március 16. 20.00</a:t>
            </a:r>
          </a:p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hu-H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88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Emberlétünkből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” származó hibák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Vannak hibák, amelyeket mindannyian elkövethetünk bizonyos körülmények </a:t>
            </a:r>
            <a:r>
              <a:rPr lang="hu-HU" dirty="0" smtClean="0"/>
              <a:t>között, egyszerűen emberlétünkből fakadóan. </a:t>
            </a:r>
          </a:p>
          <a:p>
            <a:pPr marL="0" indent="0">
              <a:buNone/>
            </a:pPr>
            <a:r>
              <a:rPr lang="hu-HU" dirty="0" smtClean="0"/>
              <a:t>Előadásomban beszélek arról, hogy némely hibák </a:t>
            </a:r>
          </a:p>
          <a:p>
            <a:r>
              <a:rPr lang="hu-HU" dirty="0"/>
              <a:t>a munka és hosszútávú memóriánk egyéni vagy közös </a:t>
            </a:r>
            <a:r>
              <a:rPr lang="hu-HU" dirty="0" smtClean="0"/>
              <a:t>sajátosságaitól,</a:t>
            </a:r>
            <a:endParaRPr lang="hu-HU" dirty="0"/>
          </a:p>
          <a:p>
            <a:r>
              <a:rPr lang="hu-HU" dirty="0" smtClean="0"/>
              <a:t>Mások probléma-adatok </a:t>
            </a:r>
            <a:r>
              <a:rPr lang="hu-HU" dirty="0"/>
              <a:t>belső struktúrájától,</a:t>
            </a:r>
          </a:p>
          <a:p>
            <a:r>
              <a:rPr lang="hu-HU" dirty="0" smtClean="0"/>
              <a:t>és megint </a:t>
            </a:r>
            <a:r>
              <a:rPr lang="hu-HU" dirty="0"/>
              <a:t>mások a külső prezentációktól is </a:t>
            </a:r>
            <a:r>
              <a:rPr lang="hu-HU" dirty="0" smtClean="0"/>
              <a:t>függenek. 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Bemutatom </a:t>
            </a:r>
            <a:r>
              <a:rPr lang="hu-HU" dirty="0"/>
              <a:t>még, hogy nálunk milyen módszerek segítettek a hibák kiküszöbölésében és a kombinatorikus gondolkodás fejlesztésében. </a:t>
            </a:r>
          </a:p>
          <a:p>
            <a:r>
              <a:rPr lang="hu-HU" dirty="0"/>
              <a:t>Jó, ha minél több hibatípusról  </a:t>
            </a:r>
            <a:r>
              <a:rPr lang="hu-HU" dirty="0" smtClean="0"/>
              <a:t>tudunk (Az ideák helyett a valóságközelibb megközelítést választjuk.)</a:t>
            </a:r>
            <a:endParaRPr lang="hu-HU" dirty="0"/>
          </a:p>
          <a:p>
            <a:r>
              <a:rPr lang="hu-HU" dirty="0"/>
              <a:t>Könnyebb lesz a tanulás, és a tanítás is.</a:t>
            </a:r>
          </a:p>
        </p:txBody>
      </p:sp>
    </p:spTree>
    <p:extLst>
      <p:ext uri="{BB962C8B-B14F-4D97-AF65-F5344CB8AC3E}">
        <p14:creationId xmlns:p14="http://schemas.microsoft.com/office/powerpoint/2010/main" val="935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matematika tananyag elsajátítása azonban kognitív terhelést okoz tanulóknak. A terhelés főként a munka memóriára nehezedik. A problémaadatok struktúrájától, belső komplexivitásától függő terhelést nevezzük belső (lényegi)kognitív terhelésnek (intrinsic cognitive load). </a:t>
            </a:r>
          </a:p>
          <a:p>
            <a:r>
              <a:rPr lang="hu-HU" dirty="0"/>
              <a:t>Itt csak a problémaadatok belső természetére vagyunk tekintettel, függetlenül attól, hogy milyen oktatási módszereket alkalmazunk. A belső kognitív terhelés mértéke a problémaadatok részekre</a:t>
            </a:r>
          </a:p>
          <a:p>
            <a:r>
              <a:rPr lang="hu-HU" dirty="0"/>
              <a:t>bontásával, és előzetes ismeretek megadásával csökkenthető. A probléma-adatok prezentálási módjától függő terhelést külső (idegen) kognitív terhelésnek (extraneous cognitive load) nevezzük. A terhelés képek, grafikonok, mintapéldák használatával csökkenthető. “A belső és külső kognitív terhelés additív. Ezek együtt határozzák meg a teljes kognitív terhelést, amelyet a tananyag szab ki azáltal, hogy meg kell tanulni [5]”. (J. Sweller) A tanuláshoz, problémamegoldáshoz szükséges sémákat, automatizmusokat a munka memóriából kell merítenie a tanulónak. A hosszú távú memóriában tárolt sémáknak a munka memóriában meg kell jelenniük, hogy a tanulók ezeket felhasználhassák a tervezésben és a tudatos gondolkodásban. A munka memória kapacitásának egy részét lefoglalják és ezzel generatív kognitív terhelést (germane cognitive load) hoznak létre. Ez a terhelés úgy csökken, ha kisebbé válik a belső és a külső terhelés és több hely marad a munka-memóriában.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5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091916" y="1320023"/>
            <a:ext cx="5451627" cy="38979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accent6">
                    <a:lumMod val="75000"/>
                  </a:schemeClr>
                </a:solidFill>
              </a:rPr>
              <a:t>Elméleti háttér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A modern képalkotó eljárások segítségével (fMRI) M. O’Boyle a Texas Tech University munkatársa azt vette észre,</a:t>
            </a:r>
          </a:p>
          <a:p>
            <a:r>
              <a:rPr lang="hu-HU" dirty="0">
                <a:solidFill>
                  <a:srgbClr val="000000"/>
                </a:solidFill>
              </a:rPr>
              <a:t>hogy problémamegoldás közben a matematikából tehetséges tanuló, a 13 éves S.M. agyterületeinek többszörösét, kb. ötszörösét-hatszorosát használja az átlagos képességű tanulókhoz viszonyítva</a:t>
            </a:r>
            <a:r>
              <a:rPr lang="hu-HU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89212" y="465141"/>
            <a:ext cx="8374962" cy="49050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„Hibázási” 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lehetőségek tanulás 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közben, az elménk </a:t>
            </a:r>
            <a:b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kognitív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architektúrája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, elméleti háttér 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004" y="1598613"/>
            <a:ext cx="7993812" cy="50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530253" y="1598613"/>
            <a:ext cx="2085401" cy="426243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hu-HU" dirty="0" smtClean="0"/>
              <a:t>FELEJTÉS</a:t>
            </a:r>
          </a:p>
          <a:p>
            <a:pPr marL="342900" indent="-342900">
              <a:buAutoNum type="arabicParenR"/>
            </a:pPr>
            <a:r>
              <a:rPr lang="hu-HU" dirty="0" smtClean="0"/>
              <a:t>FIGYELEM</a:t>
            </a:r>
          </a:p>
          <a:p>
            <a:pPr marL="342900" indent="-342900">
              <a:buAutoNum type="arabicParenR"/>
            </a:pPr>
            <a:r>
              <a:rPr lang="hu-HU" dirty="0" smtClean="0"/>
              <a:t>KARBANTARTÁSI PRÓBA (GYAKORLÁS)</a:t>
            </a:r>
          </a:p>
          <a:p>
            <a:pPr marL="342900" indent="-342900">
              <a:buAutoNum type="arabicParenR"/>
            </a:pPr>
            <a:r>
              <a:rPr lang="hu-HU" dirty="0" smtClean="0"/>
              <a:t>ÉRTELMETADÓ PRÓBA (GYAKORLÁS)</a:t>
            </a:r>
          </a:p>
          <a:p>
            <a:pPr marL="342900" indent="-342900">
              <a:buAutoNum type="arabicParenR"/>
            </a:pPr>
            <a:r>
              <a:rPr lang="hu-HU" dirty="0" smtClean="0"/>
              <a:t>KONSZOLIDÁCIÓMEGERŐSÍTÉS,         MEGSZILÁRDÍTÁS,ALVÁS</a:t>
            </a:r>
          </a:p>
          <a:p>
            <a:pPr marL="342900" indent="-342900">
              <a:buAutoNum type="arabicParenR"/>
            </a:pPr>
            <a:endParaRPr lang="hu-HU" dirty="0" smtClean="0"/>
          </a:p>
          <a:p>
            <a:endParaRPr lang="hu-HU" dirty="0" smtClean="0"/>
          </a:p>
          <a:p>
            <a:pPr marL="342900" indent="-342900">
              <a:buAutoNum type="arabicParenR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5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2634" y="555144"/>
            <a:ext cx="3505199" cy="976312"/>
          </a:xfrm>
        </p:spPr>
        <p:txBody>
          <a:bodyPr/>
          <a:lstStyle/>
          <a:p>
            <a:r>
              <a:rPr lang="hu-HU" dirty="0" smtClean="0"/>
              <a:t>Amikor elkezdjük a tanulást, elméleti háttér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A Környezetünkből  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felvett 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információkról</a:t>
            </a:r>
            <a:endParaRPr lang="hu-H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30652" y="2202545"/>
            <a:ext cx="409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Környezetünkből a felvett információkat nem tartjuk meg elég ideig ( a képi&lt; 0.5 másodperc; hallás 3-4 másodperc, utolsó mondat visszaismétlése) ELFELEJTJÜK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5999326" y="1791848"/>
            <a:ext cx="1341730" cy="67937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Környezet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9" name="Felhő 28"/>
          <p:cNvSpPr/>
          <p:nvPr/>
        </p:nvSpPr>
        <p:spPr>
          <a:xfrm>
            <a:off x="7499758" y="633583"/>
            <a:ext cx="2097247" cy="897874"/>
          </a:xfrm>
          <a:prstGeom prst="cloudCallout">
            <a:avLst>
              <a:gd name="adj1" fmla="val -26433"/>
              <a:gd name="adj2" fmla="val 7464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Memória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6217100" y="2675700"/>
            <a:ext cx="12403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Látás,</a:t>
            </a:r>
          </a:p>
          <a:p>
            <a:endParaRPr lang="hu-HU" dirty="0" smtClean="0"/>
          </a:p>
          <a:p>
            <a:r>
              <a:rPr lang="hu-HU" dirty="0" smtClean="0"/>
              <a:t>Hallás,</a:t>
            </a:r>
          </a:p>
          <a:p>
            <a:endParaRPr lang="hu-HU" dirty="0" smtClean="0"/>
          </a:p>
          <a:p>
            <a:r>
              <a:rPr lang="hu-HU" dirty="0" smtClean="0"/>
              <a:t>Szaglás, </a:t>
            </a:r>
          </a:p>
          <a:p>
            <a:endParaRPr lang="hu-HU" dirty="0" smtClean="0"/>
          </a:p>
          <a:p>
            <a:r>
              <a:rPr lang="hu-HU" dirty="0" smtClean="0"/>
              <a:t>Ízlelés,</a:t>
            </a:r>
          </a:p>
          <a:p>
            <a:endParaRPr lang="hu-HU" dirty="0" smtClean="0"/>
          </a:p>
          <a:p>
            <a:r>
              <a:rPr lang="hu-HU" dirty="0" smtClean="0"/>
              <a:t>Érintés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grpSp>
        <p:nvGrpSpPr>
          <p:cNvPr id="53" name="Csoportba foglalás 52"/>
          <p:cNvGrpSpPr/>
          <p:nvPr/>
        </p:nvGrpSpPr>
        <p:grpSpPr>
          <a:xfrm>
            <a:off x="6094411" y="1531456"/>
            <a:ext cx="4945501" cy="4005277"/>
            <a:chOff x="6094411" y="1531456"/>
            <a:chExt cx="4945501" cy="4005277"/>
          </a:xfrm>
        </p:grpSpPr>
        <p:sp>
          <p:nvSpPr>
            <p:cNvPr id="30" name="Lekerekített téglalap 29"/>
            <p:cNvSpPr/>
            <p:nvPr/>
          </p:nvSpPr>
          <p:spPr>
            <a:xfrm>
              <a:off x="7338450" y="1889040"/>
              <a:ext cx="2170414" cy="5134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>
                  <a:solidFill>
                    <a:schemeClr val="tx1"/>
                  </a:solidFill>
                </a:rPr>
                <a:t>1. Szenzoros, érzékszervi memória</a:t>
              </a:r>
              <a:endParaRPr lang="hu-H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Egyenes összekötő 31"/>
            <p:cNvCxnSpPr>
              <a:stCxn id="30" idx="2"/>
            </p:cNvCxnSpPr>
            <p:nvPr/>
          </p:nvCxnSpPr>
          <p:spPr>
            <a:xfrm>
              <a:off x="8423657" y="2402490"/>
              <a:ext cx="4465" cy="3234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Jobbra nyíl 32"/>
            <p:cNvSpPr/>
            <p:nvPr/>
          </p:nvSpPr>
          <p:spPr>
            <a:xfrm>
              <a:off x="9503652" y="2130625"/>
              <a:ext cx="1536260" cy="2118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Lekerekített téglalap 33"/>
            <p:cNvSpPr/>
            <p:nvPr/>
          </p:nvSpPr>
          <p:spPr>
            <a:xfrm>
              <a:off x="9244632" y="1531456"/>
              <a:ext cx="1795280" cy="3575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Figyelem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7338450" y="2725958"/>
              <a:ext cx="2227724" cy="13718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Érzékszervi regiszter</a:t>
              </a:r>
            </a:p>
            <a:p>
              <a:pPr algn="ctr"/>
              <a:endParaRPr lang="hu-HU" dirty="0"/>
            </a:p>
          </p:txBody>
        </p:sp>
        <p:sp>
          <p:nvSpPr>
            <p:cNvPr id="36" name="Téglalap 35"/>
            <p:cNvSpPr/>
            <p:nvPr/>
          </p:nvSpPr>
          <p:spPr>
            <a:xfrm>
              <a:off x="7369711" y="3545622"/>
              <a:ext cx="2165202" cy="517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1000" dirty="0">
                  <a:solidFill>
                    <a:prstClr val="black"/>
                  </a:solidFill>
                </a:rPr>
                <a:t>a képi&lt; 0.5 </a:t>
              </a:r>
              <a:r>
                <a:rPr lang="hu-HU" sz="1000" dirty="0" smtClean="0">
                  <a:solidFill>
                    <a:prstClr val="black"/>
                  </a:solidFill>
                </a:rPr>
                <a:t>sec; </a:t>
              </a:r>
              <a:r>
                <a:rPr lang="hu-HU" sz="1000" dirty="0">
                  <a:solidFill>
                    <a:prstClr val="black"/>
                  </a:solidFill>
                </a:rPr>
                <a:t>hallás </a:t>
              </a:r>
              <a:r>
                <a:rPr lang="hu-HU" sz="1000" dirty="0" smtClean="0">
                  <a:solidFill>
                    <a:prstClr val="black"/>
                  </a:solidFill>
                </a:rPr>
                <a:t>3-4 sec</a:t>
              </a:r>
              <a:endParaRPr lang="hu-HU" sz="1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8" name="Egyenes összekötő 37"/>
            <p:cNvCxnSpPr>
              <a:stCxn id="36" idx="0"/>
              <a:endCxn id="36" idx="2"/>
            </p:cNvCxnSpPr>
            <p:nvPr/>
          </p:nvCxnSpPr>
          <p:spPr>
            <a:xfrm>
              <a:off x="8452311" y="3545622"/>
              <a:ext cx="0" cy="517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Jobbra nyíl 41"/>
            <p:cNvSpPr/>
            <p:nvPr/>
          </p:nvSpPr>
          <p:spPr>
            <a:xfrm flipV="1">
              <a:off x="6163722" y="3079708"/>
              <a:ext cx="803316" cy="1207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Jobbra nyíl 42"/>
            <p:cNvSpPr/>
            <p:nvPr/>
          </p:nvSpPr>
          <p:spPr>
            <a:xfrm>
              <a:off x="6145859" y="3671978"/>
              <a:ext cx="821178" cy="1324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4" name="Kép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412" y="4181886"/>
              <a:ext cx="843825" cy="188107"/>
            </a:xfrm>
            <a:prstGeom prst="rect">
              <a:avLst/>
            </a:prstGeom>
          </p:spPr>
        </p:pic>
        <p:pic>
          <p:nvPicPr>
            <p:cNvPr id="45" name="Kép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3212" y="4693110"/>
              <a:ext cx="843825" cy="188107"/>
            </a:xfrm>
            <a:prstGeom prst="rect">
              <a:avLst/>
            </a:prstGeom>
          </p:spPr>
        </p:pic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411" y="5348626"/>
              <a:ext cx="843825" cy="188107"/>
            </a:xfrm>
            <a:prstGeom prst="rect">
              <a:avLst/>
            </a:prstGeom>
          </p:spPr>
        </p:pic>
        <p:cxnSp>
          <p:nvCxnSpPr>
            <p:cNvPr id="49" name="Egyenes összekötő 48"/>
            <p:cNvCxnSpPr>
              <a:stCxn id="35" idx="2"/>
            </p:cNvCxnSpPr>
            <p:nvPr/>
          </p:nvCxnSpPr>
          <p:spPr>
            <a:xfrm flipH="1">
              <a:off x="8452311" y="4097815"/>
              <a:ext cx="1" cy="595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efelé nyíl 49"/>
            <p:cNvSpPr/>
            <p:nvPr/>
          </p:nvSpPr>
          <p:spPr>
            <a:xfrm>
              <a:off x="8452311" y="4097815"/>
              <a:ext cx="48677" cy="6902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Lekerekített téglalap 50"/>
            <p:cNvSpPr/>
            <p:nvPr/>
          </p:nvSpPr>
          <p:spPr>
            <a:xfrm>
              <a:off x="7522962" y="4822568"/>
              <a:ext cx="1956051" cy="4745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rgbClr val="FF0000"/>
                  </a:solidFill>
                </a:rPr>
                <a:t>Felejtés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6423" y="598063"/>
            <a:ext cx="2645518" cy="9763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Munkamemória szerepe a tanulásban, elméleti háttér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41856" y="1802990"/>
            <a:ext cx="2680251" cy="4891108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Probléma megoldás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Olvasás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Navigáció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Muzsika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A figyelem elnyerése, fenntartása,( karbantartása)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„.. Kis mennyiségű információval foglalkozik, amit szem előtt kell tartani a kognitív feladatok megoldásához.” (</a:t>
            </a:r>
            <a:r>
              <a:rPr lang="hu-H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Conwell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 2013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munka memória kapacitása korlátozott (nagyon kicsi alapegység (</a:t>
            </a:r>
            <a:r>
              <a:rPr lang="hu-HU" noProof="1">
                <a:solidFill>
                  <a:prstClr val="black">
                    <a:lumMod val="75000"/>
                    <a:lumOff val="25000"/>
                  </a:prstClr>
                </a:solidFill>
              </a:rPr>
              <a:t>chunk</a:t>
            </a: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) 7±2)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Összetettebb sémákból még kevesebb (4±1)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MEGTELIK</a:t>
            </a: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Matematikai +1 paralel </a:t>
            </a: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tevékenység</a:t>
            </a:r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prstClr val="black">
                    <a:lumMod val="75000"/>
                    <a:lumOff val="25000"/>
                  </a:prstClr>
                </a:solidFill>
              </a:rPr>
              <a:t>2 arc érzékelése</a:t>
            </a:r>
            <a:endParaRPr lang="hu-H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buClr>
                <a:srgbClr val="353535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15-20 percig tartható fenn</a:t>
            </a:r>
          </a:p>
          <a:p>
            <a:pPr lvl="0">
              <a:buClr>
                <a:srgbClr val="353535"/>
              </a:buClr>
            </a:pPr>
            <a:endParaRPr lang="hu-H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hu-HU" dirty="0"/>
          </a:p>
        </p:txBody>
      </p:sp>
      <p:grpSp>
        <p:nvGrpSpPr>
          <p:cNvPr id="60" name="Csoportba foglalás 59"/>
          <p:cNvGrpSpPr/>
          <p:nvPr/>
        </p:nvGrpSpPr>
        <p:grpSpPr>
          <a:xfrm>
            <a:off x="4222107" y="256259"/>
            <a:ext cx="7449433" cy="6116142"/>
            <a:chOff x="4222107" y="256259"/>
            <a:chExt cx="7449433" cy="6116142"/>
          </a:xfrm>
        </p:grpSpPr>
        <p:grpSp>
          <p:nvGrpSpPr>
            <p:cNvPr id="33" name="Csoportba foglalás 32"/>
            <p:cNvGrpSpPr/>
            <p:nvPr/>
          </p:nvGrpSpPr>
          <p:grpSpPr>
            <a:xfrm>
              <a:off x="4222107" y="256259"/>
              <a:ext cx="7449433" cy="6116141"/>
              <a:chOff x="4244902" y="316646"/>
              <a:chExt cx="7504958" cy="6116140"/>
            </a:xfrm>
          </p:grpSpPr>
          <p:sp>
            <p:nvSpPr>
              <p:cNvPr id="23" name="Lekerekített téglalap 22"/>
              <p:cNvSpPr/>
              <p:nvPr/>
            </p:nvSpPr>
            <p:spPr>
              <a:xfrm>
                <a:off x="4244902" y="1633799"/>
                <a:ext cx="7326798" cy="479898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Lekerekített téglalap 4"/>
              <p:cNvSpPr/>
              <p:nvPr/>
            </p:nvSpPr>
            <p:spPr>
              <a:xfrm>
                <a:off x="4311941" y="316646"/>
                <a:ext cx="7437919" cy="373467"/>
              </a:xfrm>
              <a:prstGeom prst="roundRect">
                <a:avLst>
                  <a:gd name="adj" fmla="val 2019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algn="ctr"/>
                <a:endParaRPr lang="hu-HU" dirty="0" smtClean="0"/>
              </a:p>
              <a:p>
                <a:pPr algn="ctr"/>
                <a:endParaRPr lang="hu-HU" dirty="0"/>
              </a:p>
              <a:p>
                <a:pPr algn="ctr"/>
                <a:endParaRPr lang="hu-HU" dirty="0" smtClean="0"/>
              </a:p>
              <a:p>
                <a:pPr algn="ctr"/>
                <a:r>
                  <a:rPr lang="hu-HU" sz="14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SZENZOROS </a:t>
                </a:r>
                <a:r>
                  <a:rPr lang="hu-HU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(ÉRZÉKSZERVI)MEMÓRIA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sz="1400" dirty="0" smtClean="0"/>
              </a:p>
              <a:p>
                <a:pPr algn="ctr"/>
                <a:endParaRPr lang="hu-HU" dirty="0"/>
              </a:p>
            </p:txBody>
          </p:sp>
          <p:sp>
            <p:nvSpPr>
              <p:cNvPr id="7" name="Téglalap 6"/>
              <p:cNvSpPr/>
              <p:nvPr/>
            </p:nvSpPr>
            <p:spPr>
              <a:xfrm>
                <a:off x="4567426" y="4067437"/>
                <a:ext cx="1579862" cy="12420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b="1" dirty="0" smtClean="0">
                    <a:solidFill>
                      <a:schemeClr val="tx1"/>
                    </a:solidFill>
                  </a:rPr>
                  <a:t>Vizuális-térbeli 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munkapad</a:t>
                </a:r>
              </a:p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(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Belső szem)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églalap 7"/>
              <p:cNvSpPr/>
              <p:nvPr/>
            </p:nvSpPr>
            <p:spPr>
              <a:xfrm>
                <a:off x="9511332" y="4067437"/>
                <a:ext cx="1848311" cy="12470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b="1" dirty="0" smtClean="0">
                    <a:solidFill>
                      <a:schemeClr val="tx1"/>
                    </a:solidFill>
                  </a:rPr>
                  <a:t>Fonológiai hurok</a:t>
                </a:r>
              </a:p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(</a:t>
                </a:r>
                <a:r>
                  <a:rPr lang="hu-HU" dirty="0" smtClean="0">
                    <a:solidFill>
                      <a:schemeClr val="tx1"/>
                    </a:solidFill>
                  </a:rPr>
                  <a:t>Belső hang)</a:t>
                </a:r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églalap 8"/>
              <p:cNvSpPr/>
              <p:nvPr/>
            </p:nvSpPr>
            <p:spPr>
              <a:xfrm>
                <a:off x="6622912" y="4105833"/>
                <a:ext cx="2676363" cy="121974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400" b="1" dirty="0">
                    <a:solidFill>
                      <a:schemeClr val="tx1"/>
                    </a:solidFill>
                  </a:rPr>
                  <a:t>Epizodikus </a:t>
                </a:r>
                <a:r>
                  <a:rPr lang="hu-HU" sz="1400" b="1" dirty="0" smtClean="0">
                    <a:solidFill>
                      <a:schemeClr val="tx1"/>
                    </a:solidFill>
                  </a:rPr>
                  <a:t>puffer, </a:t>
                </a:r>
                <a:r>
                  <a:rPr lang="hu-HU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hu-HU" sz="1600" dirty="0" err="1">
                    <a:solidFill>
                      <a:schemeClr val="tx1"/>
                    </a:solidFill>
                  </a:rPr>
                  <a:t>B</a:t>
                </a:r>
                <a:r>
                  <a:rPr lang="hu-HU" sz="1600" dirty="0" err="1" smtClean="0">
                    <a:solidFill>
                      <a:schemeClr val="tx1"/>
                    </a:solidFill>
                  </a:rPr>
                  <a:t>addelay</a:t>
                </a:r>
                <a:r>
                  <a:rPr lang="hu-HU" sz="1600" dirty="0" smtClean="0">
                    <a:solidFill>
                      <a:schemeClr val="tx1"/>
                    </a:solidFill>
                  </a:rPr>
                  <a:t> 2000)</a:t>
                </a:r>
              </a:p>
              <a:p>
                <a:pPr algn="ctr"/>
                <a:r>
                  <a:rPr lang="hu-HU" sz="1600" dirty="0" smtClean="0">
                    <a:solidFill>
                      <a:schemeClr val="tx1"/>
                    </a:solidFill>
                  </a:rPr>
                  <a:t>tartja </a:t>
                </a:r>
                <a:r>
                  <a:rPr lang="hu-HU" sz="1600" dirty="0">
                    <a:solidFill>
                      <a:schemeClr val="tx1"/>
                    </a:solidFill>
                  </a:rPr>
                  <a:t>és integrálja a különböző információkat</a:t>
                </a:r>
                <a:endParaRPr lang="hu-HU" sz="1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hu-H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églalap 2"/>
              <p:cNvSpPr/>
              <p:nvPr/>
            </p:nvSpPr>
            <p:spPr>
              <a:xfrm>
                <a:off x="6622912" y="2698746"/>
                <a:ext cx="2589607" cy="101791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hu-HU" sz="1200" b="1" i="1" dirty="0">
                    <a:solidFill>
                      <a:prstClr val="black"/>
                    </a:solidFill>
                  </a:rPr>
                  <a:t>Központi végrehajtó </a:t>
                </a:r>
                <a:r>
                  <a:rPr lang="hu-HU" dirty="0">
                    <a:solidFill>
                      <a:prstClr val="black"/>
                    </a:solidFill>
                  </a:rPr>
                  <a:t>tervezés,</a:t>
                </a:r>
              </a:p>
              <a:p>
                <a:pPr lvl="0" algn="ctr"/>
                <a:r>
                  <a:rPr lang="hu-HU" dirty="0">
                    <a:solidFill>
                      <a:prstClr val="black"/>
                    </a:solidFill>
                  </a:rPr>
                  <a:t>Tudatos gondolkodás</a:t>
                </a:r>
              </a:p>
            </p:txBody>
          </p:sp>
          <p:sp>
            <p:nvSpPr>
              <p:cNvPr id="21" name="Lefelé nyíl 20"/>
              <p:cNvSpPr/>
              <p:nvPr/>
            </p:nvSpPr>
            <p:spPr>
              <a:xfrm>
                <a:off x="7004648" y="690112"/>
                <a:ext cx="227204" cy="9304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7344481" y="781488"/>
                <a:ext cx="114646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figyelem</a:t>
                </a:r>
                <a:endParaRPr lang="hu-HU" dirty="0"/>
              </a:p>
            </p:txBody>
          </p:sp>
          <p:sp>
            <p:nvSpPr>
              <p:cNvPr id="24" name="Szövegdoboz 23"/>
              <p:cNvSpPr txBox="1"/>
              <p:nvPr/>
            </p:nvSpPr>
            <p:spPr>
              <a:xfrm>
                <a:off x="6817093" y="1771798"/>
                <a:ext cx="220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MUNKA MEMÓRIA</a:t>
                </a:r>
                <a:endParaRPr lang="hu-HU" dirty="0"/>
              </a:p>
            </p:txBody>
          </p:sp>
          <p:sp>
            <p:nvSpPr>
              <p:cNvPr id="28" name="Téglalap 27"/>
              <p:cNvSpPr/>
              <p:nvPr/>
            </p:nvSpPr>
            <p:spPr>
              <a:xfrm>
                <a:off x="6622912" y="5476820"/>
                <a:ext cx="2642743" cy="9559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b="1" dirty="0" smtClean="0">
                    <a:solidFill>
                      <a:schemeClr val="tx1"/>
                    </a:solidFill>
                  </a:rPr>
                  <a:t>Epizodikus</a:t>
                </a:r>
              </a:p>
              <a:p>
                <a:pPr algn="ctr"/>
                <a:r>
                  <a:rPr lang="hu-HU" sz="1400" dirty="0" smtClean="0">
                    <a:solidFill>
                      <a:schemeClr val="tx1"/>
                    </a:solidFill>
                  </a:rPr>
                  <a:t>HOSSZÚTÁVÚ MEMÓRIA </a:t>
                </a:r>
              </a:p>
              <a:p>
                <a:pPr algn="ctr"/>
                <a:r>
                  <a:rPr lang="hu-HU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hu-HU" sz="1400" dirty="0" err="1" smtClean="0">
                    <a:solidFill>
                      <a:schemeClr val="tx1"/>
                    </a:solidFill>
                  </a:rPr>
                  <a:t>Baddelay</a:t>
                </a:r>
                <a:r>
                  <a:rPr lang="hu-HU" sz="1400" dirty="0" smtClean="0">
                    <a:solidFill>
                      <a:schemeClr val="tx1"/>
                    </a:solidFill>
                  </a:rPr>
                  <a:t> 2012)</a:t>
                </a:r>
                <a:endParaRPr lang="hu-HU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5" name="Egyenes összekötő nyíllal 34"/>
            <p:cNvCxnSpPr/>
            <p:nvPr/>
          </p:nvCxnSpPr>
          <p:spPr>
            <a:xfrm flipV="1">
              <a:off x="5538158" y="3157268"/>
              <a:ext cx="1084754" cy="9101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nyíllal 36"/>
            <p:cNvCxnSpPr>
              <a:stCxn id="7" idx="3"/>
              <a:endCxn id="9" idx="1"/>
            </p:cNvCxnSpPr>
            <p:nvPr/>
          </p:nvCxnSpPr>
          <p:spPr>
            <a:xfrm>
              <a:off x="6110418" y="4628059"/>
              <a:ext cx="472105" cy="272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nyíllal 38"/>
            <p:cNvCxnSpPr>
              <a:stCxn id="3" idx="3"/>
            </p:cNvCxnSpPr>
            <p:nvPr/>
          </p:nvCxnSpPr>
          <p:spPr>
            <a:xfrm>
              <a:off x="9152971" y="3147318"/>
              <a:ext cx="1226101" cy="85973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/>
            <p:cNvCxnSpPr>
              <a:stCxn id="9" idx="3"/>
              <a:endCxn id="8" idx="1"/>
            </p:cNvCxnSpPr>
            <p:nvPr/>
          </p:nvCxnSpPr>
          <p:spPr>
            <a:xfrm flipV="1">
              <a:off x="9239085" y="4630590"/>
              <a:ext cx="210489" cy="247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nyíllal 42"/>
            <p:cNvCxnSpPr>
              <a:stCxn id="3" idx="2"/>
            </p:cNvCxnSpPr>
            <p:nvPr/>
          </p:nvCxnSpPr>
          <p:spPr>
            <a:xfrm>
              <a:off x="7867747" y="3656276"/>
              <a:ext cx="19874" cy="3507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nyíllal 48"/>
            <p:cNvCxnSpPr>
              <a:stCxn id="9" idx="2"/>
            </p:cNvCxnSpPr>
            <p:nvPr/>
          </p:nvCxnSpPr>
          <p:spPr>
            <a:xfrm>
              <a:off x="7910804" y="5265188"/>
              <a:ext cx="34124" cy="29022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églalap 53"/>
            <p:cNvSpPr/>
            <p:nvPr/>
          </p:nvSpPr>
          <p:spPr>
            <a:xfrm>
              <a:off x="4544631" y="5416435"/>
              <a:ext cx="2055486" cy="955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Vizuális szemantika</a:t>
              </a:r>
            </a:p>
            <a:p>
              <a:pPr algn="ctr"/>
              <a:r>
                <a:rPr lang="hu-H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(jelentéstan)</a:t>
              </a:r>
              <a:endPara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7" name="Egyenes összekötő nyíllal 46"/>
            <p:cNvCxnSpPr/>
            <p:nvPr/>
          </p:nvCxnSpPr>
          <p:spPr>
            <a:xfrm>
              <a:off x="5322498" y="5249066"/>
              <a:ext cx="0" cy="2447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églalap 54"/>
            <p:cNvSpPr/>
            <p:nvPr/>
          </p:nvSpPr>
          <p:spPr>
            <a:xfrm>
              <a:off x="9205714" y="5416434"/>
              <a:ext cx="2146648" cy="955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Nyelv</a:t>
              </a:r>
              <a:endPara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51" name="Egyenes összekötő nyíllal 50"/>
            <p:cNvCxnSpPr>
              <a:stCxn id="8" idx="2"/>
            </p:cNvCxnSpPr>
            <p:nvPr/>
          </p:nvCxnSpPr>
          <p:spPr>
            <a:xfrm>
              <a:off x="10366892" y="5254128"/>
              <a:ext cx="12181" cy="2396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nyíllal 56"/>
            <p:cNvCxnSpPr/>
            <p:nvPr/>
          </p:nvCxnSpPr>
          <p:spPr>
            <a:xfrm>
              <a:off x="6110418" y="5848709"/>
              <a:ext cx="85101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nyíllal 58"/>
            <p:cNvCxnSpPr/>
            <p:nvPr/>
          </p:nvCxnSpPr>
          <p:spPr>
            <a:xfrm>
              <a:off x="8859328" y="5848709"/>
              <a:ext cx="73324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8960" y="139317"/>
            <a:ext cx="1330734" cy="7282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72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artalom hely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269" y="977053"/>
            <a:ext cx="7521679" cy="508416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543" y="129396"/>
            <a:ext cx="11041812" cy="646981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Kognitív terhelés </a:t>
            </a:r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elmélet, és </a:t>
            </a:r>
            <a:r>
              <a:rPr lang="hu-HU" sz="2200" dirty="0">
                <a:solidFill>
                  <a:schemeClr val="accent5">
                    <a:lumMod val="75000"/>
                  </a:schemeClr>
                </a:solidFill>
              </a:rPr>
              <a:t>a matematika tananyag </a:t>
            </a:r>
            <a:r>
              <a:rPr lang="hu-HU" sz="2200" dirty="0" smtClean="0">
                <a:solidFill>
                  <a:schemeClr val="accent5">
                    <a:lumMod val="75000"/>
                  </a:schemeClr>
                </a:solidFill>
              </a:rPr>
              <a:t>elsajátítása, elméleti háttér</a:t>
            </a:r>
            <a:endParaRPr lang="hu-H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Content Placeholder 8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u-HU" sz="2400" dirty="0"/>
              <a:t>“A belső és külső kognitív terhelés additív. Ezek együtt határozzák meg a teljes kognitív terhelést, amelyet a tananyag szab ki azáltal, hogy meg kell tanulni [5]”. (J. Sweller)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043954" y="446088"/>
            <a:ext cx="4050458" cy="976312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A Bruner-féle reprezentációs szintek , azonnali és folyamatos visszajelzéssel(1966)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endParaRPr lang="hu-HU" dirty="0"/>
          </a:p>
          <a:p>
            <a:r>
              <a:rPr lang="hu-HU" dirty="0"/>
              <a:t>	</a:t>
            </a:r>
            <a:r>
              <a:rPr lang="hu-HU" sz="1800" dirty="0"/>
              <a:t>Az enaktív síkon az ismeretszerzés egy cél elérésének érdekében konkrét tárgyi tevékenységek, cselekedetek, manipulációk révén megy végbe.</a:t>
            </a:r>
          </a:p>
          <a:p>
            <a:r>
              <a:rPr lang="hu-HU" sz="1800" dirty="0"/>
              <a:t>	Az ikonikus síkon az ismeretszerzés szemléletes képek, illetve elképzelt szituációk segítségével történik. </a:t>
            </a:r>
          </a:p>
          <a:p>
            <a:r>
              <a:rPr lang="hu-HU" sz="1800" dirty="0"/>
              <a:t>	Szimbolikus síkon az ismeretszerzés matematikai szimbólumok és a nyelv </a:t>
            </a:r>
            <a:endParaRPr lang="hu-HU" sz="1800" dirty="0" smtClean="0"/>
          </a:p>
          <a:p>
            <a:r>
              <a:rPr lang="hu-HU" sz="1800" dirty="0" smtClean="0"/>
              <a:t>A szintek tudatos váltogatása</a:t>
            </a:r>
            <a:endParaRPr lang="hu-HU" sz="1800" dirty="0"/>
          </a:p>
        </p:txBody>
      </p:sp>
      <p:pic>
        <p:nvPicPr>
          <p:cNvPr id="4" name="Tartalom helye 6"/>
          <p:cNvPicPr>
            <a:picLocks noGr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153" y="448235"/>
            <a:ext cx="53241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5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7916</TotalTime>
  <Words>3071</Words>
  <Application>Microsoft Office PowerPoint</Application>
  <PresentationFormat>Szélesvásznú</PresentationFormat>
  <Paragraphs>380</Paragraphs>
  <Slides>30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49" baseType="lpstr">
      <vt:lpstr>arial</vt:lpstr>
      <vt:lpstr>arial</vt:lpstr>
      <vt:lpstr>Calibri</vt:lpstr>
      <vt:lpstr>Cambria</vt:lpstr>
      <vt:lpstr>Century Gothic</vt:lpstr>
      <vt:lpstr>Franklin Gothic Book</vt:lpstr>
      <vt:lpstr>Franklin Gothic Medium</vt:lpstr>
      <vt:lpstr>Gill Sans MT</vt:lpstr>
      <vt:lpstr>inherit</vt:lpstr>
      <vt:lpstr>NexusSans</vt:lpstr>
      <vt:lpstr>NexusSerif</vt:lpstr>
      <vt:lpstr>Times New Roman</vt:lpstr>
      <vt:lpstr>Verdana</vt:lpstr>
      <vt:lpstr>Wingdings</vt:lpstr>
      <vt:lpstr>Wingdings 2</vt:lpstr>
      <vt:lpstr>Wingdings 3</vt:lpstr>
      <vt:lpstr>Szálak</vt:lpstr>
      <vt:lpstr>Napforduló</vt:lpstr>
      <vt:lpstr>Túra</vt:lpstr>
      <vt:lpstr>Sok a hibázási lehetőség</vt:lpstr>
      <vt:lpstr>Bevezetés</vt:lpstr>
      <vt:lpstr>„Emberlétünkből” származó hibák</vt:lpstr>
      <vt:lpstr>Elméleti háttér</vt:lpstr>
      <vt:lpstr>„Hibázási” lehetőségek tanulás közben, az elménk  kognitív architektúrája, elméleti háttér </vt:lpstr>
      <vt:lpstr>Amikor elkezdjük a tanulást, elméleti háttér</vt:lpstr>
      <vt:lpstr>A Munkamemória szerepe a tanulásban, elméleti háttér</vt:lpstr>
      <vt:lpstr>Kognitív terhelés elmélet, és a matematika tananyag elsajátítása, elméleti háttér</vt:lpstr>
      <vt:lpstr>A Bruner-féle reprezentációs szintek , azonnali és folyamatos visszajelzéssel(1966)</vt:lpstr>
      <vt:lpstr>Sok a hibázási lehetőség, a probléma-adatok belső struktúrája </vt:lpstr>
      <vt:lpstr> A hibák Összeadás vagy szorzás Kivonás vagy osztás</vt:lpstr>
      <vt:lpstr> A hibák Összeadás vagy szorzás </vt:lpstr>
      <vt:lpstr>A feltételek növekedéséből származó hibák, a munka memória megtelik.</vt:lpstr>
      <vt:lpstr>A kialakult sémák (szkémák) összecsúszása</vt:lpstr>
      <vt:lpstr>Ha egymásba csúsznak a gondolatok?</vt:lpstr>
      <vt:lpstr>PowerPoint-bemutató</vt:lpstr>
      <vt:lpstr>A feltételek növekedéséből származó hibák</vt:lpstr>
      <vt:lpstr>A kialakult szkémák összecsúszása, Nem tud különbséget tenni a tanuló.  JAVÍTÁSI LEHETŐSÉG (Dirk Van de Moortel- 2003)</vt:lpstr>
      <vt:lpstr>A későbbi tanulmányok során Lovász László professzor prezentációja </vt:lpstr>
      <vt:lpstr>összefoglalás</vt:lpstr>
      <vt:lpstr>PowerPoint-bemutató</vt:lpstr>
      <vt:lpstr>Which method students prefer?</vt:lpstr>
      <vt:lpstr>The two most important educational / self-education problem from the perspective of creativity</vt:lpstr>
      <vt:lpstr>A Munkamemória szerepe a tanulásban, elméleti háttér</vt:lpstr>
      <vt:lpstr>A kialakult sémák összecsúszása, Nem tud különbséget tenni a tanuló. JAVÍTÁSI LEHETŐSÉG (Dirk Van de Moortel- 2003)</vt:lpstr>
      <vt:lpstr>Irodalom</vt:lpstr>
      <vt:lpstr>IRODALOM</vt:lpstr>
      <vt:lpstr>IRODALOM</vt:lpstr>
      <vt:lpstr>IRODALOM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Sok a hibázási lehetőség</dc:title>
  <dc:creator>user;Árokszállási Eszter</dc:creator>
  <cp:lastModifiedBy>Árokszállási Eszter</cp:lastModifiedBy>
  <cp:revision>318</cp:revision>
  <dcterms:created xsi:type="dcterms:W3CDTF">2017-07-01T10:53:42Z</dcterms:created>
  <dcterms:modified xsi:type="dcterms:W3CDTF">2019-03-23T06:00:05Z</dcterms:modified>
</cp:coreProperties>
</file>